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3"/>
  </p:notesMasterIdLst>
  <p:handoutMasterIdLst>
    <p:handoutMasterId r:id="rId14"/>
  </p:handoutMasterIdLst>
  <p:sldIdLst>
    <p:sldId id="256" r:id="rId2"/>
    <p:sldId id="260" r:id="rId3"/>
    <p:sldId id="263" r:id="rId4"/>
    <p:sldId id="264" r:id="rId5"/>
    <p:sldId id="265" r:id="rId6"/>
    <p:sldId id="266" r:id="rId7"/>
    <p:sldId id="267" r:id="rId8"/>
    <p:sldId id="268" r:id="rId9"/>
    <p:sldId id="269" r:id="rId10"/>
    <p:sldId id="270" r:id="rId11"/>
    <p:sldId id="262" r:id="rId12"/>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373204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76185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a:t>
            </a:r>
            <a:r>
              <a:rPr lang="nl-NL" smtClean="0"/>
              <a:t> sociaal </a:t>
            </a:r>
            <a:r>
              <a:rPr lang="nl-NL" dirty="0" smtClean="0"/>
              <a:t>werk</a:t>
            </a:r>
            <a:endParaRPr lang="nl-NL" dirty="0"/>
          </a:p>
        </p:txBody>
      </p:sp>
      <p:sp>
        <p:nvSpPr>
          <p:cNvPr id="5" name="Subtitle 4"/>
          <p:cNvSpPr>
            <a:spLocks noGrp="1"/>
          </p:cNvSpPr>
          <p:nvPr>
            <p:ph type="subTitle" idx="1"/>
          </p:nvPr>
        </p:nvSpPr>
        <p:spPr/>
        <p:txBody>
          <a:bodyPr/>
          <a:lstStyle/>
          <a:p>
            <a:r>
              <a:rPr lang="nl-NL" dirty="0"/>
              <a:t>Hoofdstuk </a:t>
            </a:r>
            <a:r>
              <a:rPr lang="nl-NL" dirty="0" smtClean="0"/>
              <a:t>10. </a:t>
            </a:r>
            <a:r>
              <a:rPr lang="nl-NL" dirty="0"/>
              <a:t>Van je vrienden moet je het </a:t>
            </a:r>
            <a:r>
              <a:rPr lang="nl-NL" dirty="0" smtClean="0"/>
              <a:t>hebben</a:t>
            </a:r>
            <a:br>
              <a:rPr lang="nl-NL" dirty="0" smtClean="0"/>
            </a:br>
            <a:r>
              <a:rPr lang="nl-NL" dirty="0"/>
              <a:t>De Sociale Ecologische benadering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Het Buurt </a:t>
            </a:r>
            <a:r>
              <a:rPr lang="nl-NL" dirty="0" err="1"/>
              <a:t>Ecogram</a:t>
            </a:r>
            <a:endParaRPr lang="nl-NL" dirty="0"/>
          </a:p>
        </p:txBody>
      </p:sp>
      <p:sp>
        <p:nvSpPr>
          <p:cNvPr id="6" name="Content Placeholder 5"/>
          <p:cNvSpPr>
            <a:spLocks noGrp="1"/>
          </p:cNvSpPr>
          <p:nvPr>
            <p:ph idx="1"/>
          </p:nvPr>
        </p:nvSpPr>
        <p:spPr/>
        <p:txBody>
          <a:bodyPr/>
          <a:lstStyle/>
          <a:p>
            <a:r>
              <a:rPr lang="nl-NL" dirty="0"/>
              <a:t>Met vertegenwoordigers van een specifieke groep uit de buurt wordt aan de hand van de volgende vragen een </a:t>
            </a:r>
            <a:r>
              <a:rPr lang="nl-NL" dirty="0" err="1"/>
              <a:t>ecogram</a:t>
            </a:r>
            <a:r>
              <a:rPr lang="nl-NL" dirty="0"/>
              <a:t> gemaakt</a:t>
            </a:r>
            <a:r>
              <a:rPr lang="nl-NL" dirty="0" smtClean="0"/>
              <a:t>:</a:t>
            </a:r>
            <a:br>
              <a:rPr lang="nl-NL" dirty="0" smtClean="0"/>
            </a:br>
            <a:endParaRPr lang="nl-NL" dirty="0"/>
          </a:p>
          <a:p>
            <a:pPr lvl="1"/>
            <a:r>
              <a:rPr lang="nl-NL" dirty="0"/>
              <a:t>Wat zijn de vragen/wensen en frustraties van deze groep</a:t>
            </a:r>
            <a:r>
              <a:rPr lang="nl-NL" dirty="0" smtClean="0"/>
              <a:t>?</a:t>
            </a:r>
            <a:br>
              <a:rPr lang="nl-NL" dirty="0" smtClean="0"/>
            </a:br>
            <a:endParaRPr lang="nl-NL" dirty="0"/>
          </a:p>
          <a:p>
            <a:pPr lvl="1"/>
            <a:r>
              <a:rPr lang="nl-NL" dirty="0"/>
              <a:t>Wat wordt er al voor deze groep georganiseerd, zowel in het informele als het formele circuit</a:t>
            </a:r>
            <a:r>
              <a:rPr lang="nl-NL" dirty="0" smtClean="0"/>
              <a:t>?</a:t>
            </a:r>
            <a:br>
              <a:rPr lang="nl-NL" dirty="0" smtClean="0"/>
            </a:br>
            <a:endParaRPr lang="nl-NL" dirty="0"/>
          </a:p>
          <a:p>
            <a:pPr lvl="1"/>
            <a:r>
              <a:rPr lang="nl-NL" dirty="0"/>
              <a:t>Wat zou er verder georganiseerd kunnen worden om tegemoet te komen aan de vragen van de groep</a:t>
            </a:r>
            <a:r>
              <a:rPr lang="nl-NL" dirty="0" smtClean="0"/>
              <a:t>?</a:t>
            </a:r>
            <a:br>
              <a:rPr lang="nl-NL" dirty="0" smtClean="0"/>
            </a:br>
            <a:endParaRPr lang="nl-NL" dirty="0"/>
          </a:p>
          <a:p>
            <a:pPr lvl="1"/>
            <a:r>
              <a:rPr lang="nl-NL" dirty="0"/>
              <a:t>Wie van de betrokkenen </a:t>
            </a:r>
            <a:r>
              <a:rPr lang="nl-NL" dirty="0" smtClean="0"/>
              <a:t>uit </a:t>
            </a:r>
            <a:r>
              <a:rPr lang="nl-NL" dirty="0"/>
              <a:t>hun netwerk willen meewerken aan het realiseren hiervan?</a:t>
            </a:r>
          </a:p>
          <a:p>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10</a:t>
            </a:fld>
            <a:endParaRPr lang="nl-NL" noProof="1"/>
          </a:p>
        </p:txBody>
      </p:sp>
      <p:sp>
        <p:nvSpPr>
          <p:cNvPr id="10"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spTree>
    <p:extLst>
      <p:ext uri="{BB962C8B-B14F-4D97-AF65-F5344CB8AC3E}">
        <p14:creationId xmlns:p14="http://schemas.microsoft.com/office/powerpoint/2010/main" val="3484865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J.C. Bakker |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5640" y="871967"/>
            <a:ext cx="6492697" cy="5852391"/>
          </a:xfrm>
          <a:prstGeom prst="rect">
            <a:avLst/>
          </a:prstGeom>
        </p:spPr>
      </p:pic>
    </p:spTree>
    <p:extLst>
      <p:ext uri="{BB962C8B-B14F-4D97-AF65-F5344CB8AC3E}">
        <p14:creationId xmlns:p14="http://schemas.microsoft.com/office/powerpoint/2010/main" val="273532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sp>
        <p:nvSpPr>
          <p:cNvPr id="6"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1464" y="757677"/>
            <a:ext cx="9487766" cy="5992992"/>
          </a:xfrm>
          <a:prstGeom prst="rect">
            <a:avLst/>
          </a:prstGeom>
        </p:spPr>
      </p:pic>
    </p:spTree>
    <p:extLst>
      <p:ext uri="{BB962C8B-B14F-4D97-AF65-F5344CB8AC3E}">
        <p14:creationId xmlns:p14="http://schemas.microsoft.com/office/powerpoint/2010/main" val="1892266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De Sociaal Ecologische Benadering</a:t>
            </a:r>
          </a:p>
        </p:txBody>
      </p:sp>
      <p:sp>
        <p:nvSpPr>
          <p:cNvPr id="6" name="Content Placeholder 5"/>
          <p:cNvSpPr>
            <a:spLocks noGrp="1"/>
          </p:cNvSpPr>
          <p:nvPr>
            <p:ph idx="1"/>
          </p:nvPr>
        </p:nvSpPr>
        <p:spPr/>
        <p:txBody>
          <a:bodyPr/>
          <a:lstStyle/>
          <a:p>
            <a:r>
              <a:rPr lang="nl-NL" dirty="0"/>
              <a:t>Problemen van mensen ontstaan niet doordat een persoon slecht functioneert of </a:t>
            </a:r>
            <a:r>
              <a:rPr lang="nl-NL" dirty="0" smtClean="0"/>
              <a:t/>
            </a:r>
            <a:br>
              <a:rPr lang="nl-NL" dirty="0" smtClean="0"/>
            </a:br>
            <a:r>
              <a:rPr lang="nl-NL" dirty="0" smtClean="0"/>
              <a:t>doordat </a:t>
            </a:r>
            <a:r>
              <a:rPr lang="nl-NL" dirty="0"/>
              <a:t>de omstandigheden ongunstig zijn, maar doordat iemand in zijn eigen omgeving </a:t>
            </a:r>
            <a:r>
              <a:rPr lang="nl-NL" dirty="0" smtClean="0"/>
              <a:t/>
            </a:r>
            <a:br>
              <a:rPr lang="nl-NL" dirty="0" smtClean="0"/>
            </a:br>
            <a:r>
              <a:rPr lang="nl-NL" dirty="0" smtClean="0"/>
              <a:t>niet </a:t>
            </a:r>
            <a:r>
              <a:rPr lang="nl-NL" dirty="0"/>
              <a:t>(meer) over de contacten of hulpmiddelen beschikt die hij nodig heeft </a:t>
            </a:r>
            <a:r>
              <a:rPr lang="nl-NL" dirty="0" smtClean="0"/>
              <a:t/>
            </a:r>
            <a:br>
              <a:rPr lang="nl-NL" dirty="0" smtClean="0"/>
            </a:br>
            <a:r>
              <a:rPr lang="nl-NL" dirty="0" smtClean="0"/>
              <a:t>om </a:t>
            </a:r>
            <a:r>
              <a:rPr lang="nl-NL" dirty="0"/>
              <a:t>de problemen op te lossen. (</a:t>
            </a:r>
            <a:r>
              <a:rPr lang="nl-NL" dirty="0" err="1"/>
              <a:t>Poor</a:t>
            </a:r>
            <a:r>
              <a:rPr lang="nl-NL" dirty="0"/>
              <a:t> Fit)</a:t>
            </a:r>
          </a:p>
          <a:p>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sp>
        <p:nvSpPr>
          <p:cNvPr id="10"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spTree>
    <p:extLst>
      <p:ext uri="{BB962C8B-B14F-4D97-AF65-F5344CB8AC3E}">
        <p14:creationId xmlns:p14="http://schemas.microsoft.com/office/powerpoint/2010/main" val="79287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Grondleggers</a:t>
            </a:r>
          </a:p>
        </p:txBody>
      </p:sp>
      <p:sp>
        <p:nvSpPr>
          <p:cNvPr id="6" name="Content Placeholder 5"/>
          <p:cNvSpPr>
            <a:spLocks noGrp="1"/>
          </p:cNvSpPr>
          <p:nvPr>
            <p:ph idx="1"/>
          </p:nvPr>
        </p:nvSpPr>
        <p:spPr/>
        <p:txBody>
          <a:bodyPr/>
          <a:lstStyle/>
          <a:p>
            <a:r>
              <a:rPr lang="nl-NL" dirty="0"/>
              <a:t>Ernst </a:t>
            </a:r>
            <a:r>
              <a:rPr lang="nl-NL" dirty="0" err="1"/>
              <a:t>Haeckel</a:t>
            </a:r>
            <a:r>
              <a:rPr lang="nl-NL" dirty="0"/>
              <a:t> (1866) definieert ecologie als ‘de wetenschap van de relaties tussen organismen en de hen omringende buitenwereld’.</a:t>
            </a:r>
          </a:p>
          <a:p>
            <a:endParaRPr lang="nl-NL" dirty="0"/>
          </a:p>
          <a:p>
            <a:r>
              <a:rPr lang="nl-NL" dirty="0"/>
              <a:t>Germain (1916-1995) vertaalt de </a:t>
            </a:r>
            <a:r>
              <a:rPr lang="nl-NL" dirty="0" smtClean="0"/>
              <a:t>ecologische </a:t>
            </a:r>
            <a:r>
              <a:rPr lang="nl-NL" dirty="0"/>
              <a:t>benadering naar het sociale domein.</a:t>
            </a:r>
          </a:p>
          <a:p>
            <a:endParaRPr lang="nl-NL" dirty="0"/>
          </a:p>
          <a:p>
            <a:r>
              <a:rPr lang="nl-NL" dirty="0" err="1"/>
              <a:t>Bronfenbrenner</a:t>
            </a:r>
            <a:r>
              <a:rPr lang="nl-NL" dirty="0"/>
              <a:t> (</a:t>
            </a:r>
            <a:r>
              <a:rPr lang="nl-NL" dirty="0" smtClean="0"/>
              <a:t>1917-2005</a:t>
            </a:r>
            <a:r>
              <a:rPr lang="nl-NL" dirty="0"/>
              <a:t>) ontwikkelt de ecologische </a:t>
            </a:r>
            <a:r>
              <a:rPr lang="nl-NL" dirty="0" smtClean="0"/>
              <a:t>systeemtheorie.</a:t>
            </a:r>
            <a:endParaRPr lang="nl-NL" dirty="0"/>
          </a:p>
          <a:p>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sp>
        <p:nvSpPr>
          <p:cNvPr id="10"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spTree>
    <p:extLst>
      <p:ext uri="{BB962C8B-B14F-4D97-AF65-F5344CB8AC3E}">
        <p14:creationId xmlns:p14="http://schemas.microsoft.com/office/powerpoint/2010/main" val="2898007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Een activerende werkwijze</a:t>
            </a:r>
          </a:p>
        </p:txBody>
      </p:sp>
      <p:sp>
        <p:nvSpPr>
          <p:cNvPr id="6" name="Content Placeholder 5"/>
          <p:cNvSpPr>
            <a:spLocks noGrp="1"/>
          </p:cNvSpPr>
          <p:nvPr>
            <p:ph idx="1"/>
          </p:nvPr>
        </p:nvSpPr>
        <p:spPr/>
        <p:txBody>
          <a:bodyPr/>
          <a:lstStyle/>
          <a:p>
            <a:r>
              <a:rPr lang="nl-NL" dirty="0"/>
              <a:t>Het </a:t>
            </a:r>
            <a:r>
              <a:rPr lang="nl-NL" dirty="0" err="1"/>
              <a:t>ecogram</a:t>
            </a:r>
            <a:r>
              <a:rPr lang="nl-NL" dirty="0"/>
              <a:t> is een middel om samen een plan te maken:</a:t>
            </a:r>
            <a:br>
              <a:rPr lang="nl-NL" dirty="0"/>
            </a:br>
            <a:endParaRPr lang="nl-NL" dirty="0"/>
          </a:p>
          <a:p>
            <a:pPr lvl="1"/>
            <a:r>
              <a:rPr lang="nl-NL" dirty="0"/>
              <a:t>Aan welke doelen wil de klant werken</a:t>
            </a:r>
            <a:r>
              <a:rPr lang="nl-NL" dirty="0" smtClean="0"/>
              <a:t>?</a:t>
            </a:r>
            <a:br>
              <a:rPr lang="nl-NL" dirty="0" smtClean="0"/>
            </a:br>
            <a:endParaRPr lang="nl-NL" dirty="0"/>
          </a:p>
          <a:p>
            <a:pPr lvl="1"/>
            <a:r>
              <a:rPr lang="nl-NL" dirty="0"/>
              <a:t>Waar zitten de (potentiële) hulpbronnen van de klant</a:t>
            </a:r>
            <a:r>
              <a:rPr lang="nl-NL" dirty="0" smtClean="0"/>
              <a:t>?</a:t>
            </a:r>
            <a:br>
              <a:rPr lang="nl-NL" dirty="0" smtClean="0"/>
            </a:br>
            <a:endParaRPr lang="nl-NL" dirty="0"/>
          </a:p>
          <a:p>
            <a:pPr lvl="1"/>
            <a:r>
              <a:rPr lang="nl-NL" dirty="0"/>
              <a:t>Aan welke relaties die frustraties met zich </a:t>
            </a:r>
            <a:r>
              <a:rPr lang="nl-NL" dirty="0" smtClean="0"/>
              <a:t>meebrengen </a:t>
            </a:r>
            <a:r>
              <a:rPr lang="nl-NL" dirty="0"/>
              <a:t>wil </a:t>
            </a:r>
            <a:r>
              <a:rPr lang="nl-NL" dirty="0" smtClean="0"/>
              <a:t>de klant het eerst </a:t>
            </a:r>
            <a:r>
              <a:rPr lang="nl-NL" dirty="0"/>
              <a:t>gaan werken</a:t>
            </a:r>
            <a:r>
              <a:rPr lang="nl-NL" dirty="0" smtClean="0"/>
              <a:t>?</a:t>
            </a:r>
            <a:br>
              <a:rPr lang="nl-NL" dirty="0" smtClean="0"/>
            </a:br>
            <a:endParaRPr lang="nl-NL" dirty="0"/>
          </a:p>
          <a:p>
            <a:pPr lvl="1"/>
            <a:r>
              <a:rPr lang="nl-NL" dirty="0"/>
              <a:t>Over welke talenten beschikt de klant</a:t>
            </a:r>
            <a:r>
              <a:rPr lang="nl-NL" dirty="0" smtClean="0"/>
              <a:t>?</a:t>
            </a:r>
            <a:br>
              <a:rPr lang="nl-NL" dirty="0" smtClean="0"/>
            </a:br>
            <a:endParaRPr lang="nl-NL" dirty="0"/>
          </a:p>
          <a:p>
            <a:pPr lvl="1"/>
            <a:r>
              <a:rPr lang="nl-NL" dirty="0"/>
              <a:t>Wie kan en wil eventueel meewerken aan het oplossen van de problemen?</a:t>
            </a:r>
          </a:p>
          <a:p>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sp>
        <p:nvSpPr>
          <p:cNvPr id="10"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spTree>
    <p:extLst>
      <p:ext uri="{BB962C8B-B14F-4D97-AF65-F5344CB8AC3E}">
        <p14:creationId xmlns:p14="http://schemas.microsoft.com/office/powerpoint/2010/main" val="847508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Wederkerigheid: ‘het cement van de samenleving’</a:t>
            </a:r>
          </a:p>
        </p:txBody>
      </p:sp>
      <p:sp>
        <p:nvSpPr>
          <p:cNvPr id="6" name="Content Placeholder 5"/>
          <p:cNvSpPr>
            <a:spLocks noGrp="1"/>
          </p:cNvSpPr>
          <p:nvPr>
            <p:ph idx="1"/>
          </p:nvPr>
        </p:nvSpPr>
        <p:spPr/>
        <p:txBody>
          <a:bodyPr/>
          <a:lstStyle/>
          <a:p>
            <a:r>
              <a:rPr lang="nl-NL" dirty="0"/>
              <a:t>Wederkerigheid is een concept </a:t>
            </a:r>
            <a:r>
              <a:rPr lang="nl-NL" dirty="0" smtClean="0"/>
              <a:t>dat </a:t>
            </a:r>
            <a:r>
              <a:rPr lang="nl-NL" dirty="0"/>
              <a:t>de klant kan helpen om zijn </a:t>
            </a:r>
            <a:r>
              <a:rPr lang="nl-NL" dirty="0" smtClean="0"/>
              <a:t>eventuele </a:t>
            </a:r>
            <a:r>
              <a:rPr lang="nl-NL" dirty="0"/>
              <a:t>slachtofferrol achter zich te laten. </a:t>
            </a:r>
            <a:r>
              <a:rPr lang="nl-NL" dirty="0" smtClean="0"/>
              <a:t/>
            </a:r>
            <a:br>
              <a:rPr lang="nl-NL" dirty="0" smtClean="0"/>
            </a:br>
            <a:r>
              <a:rPr lang="nl-NL" dirty="0" smtClean="0"/>
              <a:t/>
            </a:r>
            <a:br>
              <a:rPr lang="nl-NL" dirty="0" smtClean="0"/>
            </a:br>
            <a:r>
              <a:rPr lang="nl-NL" dirty="0" smtClean="0"/>
              <a:t>De </a:t>
            </a:r>
            <a:r>
              <a:rPr lang="nl-NL" dirty="0"/>
              <a:t>volgende vragen worden gesteld:</a:t>
            </a:r>
          </a:p>
          <a:p>
            <a:endParaRPr lang="nl-NL" dirty="0"/>
          </a:p>
          <a:p>
            <a:pPr lvl="1"/>
            <a:r>
              <a:rPr lang="nl-NL" dirty="0"/>
              <a:t>Als iemand jou heeft geholpen, wat </a:t>
            </a:r>
            <a:r>
              <a:rPr lang="nl-NL" dirty="0" smtClean="0"/>
              <a:t>kun </a:t>
            </a:r>
            <a:r>
              <a:rPr lang="nl-NL" dirty="0"/>
              <a:t>jij dan voor die ander betekenen</a:t>
            </a:r>
            <a:r>
              <a:rPr lang="nl-NL" dirty="0" smtClean="0"/>
              <a:t>?</a:t>
            </a:r>
            <a:br>
              <a:rPr lang="nl-NL" dirty="0" smtClean="0"/>
            </a:br>
            <a:endParaRPr lang="nl-NL" dirty="0"/>
          </a:p>
          <a:p>
            <a:pPr lvl="1"/>
            <a:r>
              <a:rPr lang="nl-NL" dirty="0"/>
              <a:t>Op welke manier kun je iets </a:t>
            </a:r>
            <a:r>
              <a:rPr lang="nl-NL" dirty="0" smtClean="0"/>
              <a:t>terugdoen </a:t>
            </a:r>
            <a:r>
              <a:rPr lang="nl-NL" dirty="0"/>
              <a:t>voor de ander, de buurt of de samenleving?</a:t>
            </a:r>
          </a:p>
          <a:p>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sp>
        <p:nvSpPr>
          <p:cNvPr id="10"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spTree>
    <p:extLst>
      <p:ext uri="{BB962C8B-B14F-4D97-AF65-F5344CB8AC3E}">
        <p14:creationId xmlns:p14="http://schemas.microsoft.com/office/powerpoint/2010/main" val="385051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Doelen van het werken met een </a:t>
            </a:r>
            <a:r>
              <a:rPr lang="nl-NL" dirty="0" err="1"/>
              <a:t>ecogram</a:t>
            </a:r>
            <a:endParaRPr lang="nl-NL" dirty="0"/>
          </a:p>
        </p:txBody>
      </p:sp>
      <p:sp>
        <p:nvSpPr>
          <p:cNvPr id="6" name="Content Placeholder 5"/>
          <p:cNvSpPr>
            <a:spLocks noGrp="1"/>
          </p:cNvSpPr>
          <p:nvPr>
            <p:ph idx="1"/>
          </p:nvPr>
        </p:nvSpPr>
        <p:spPr/>
        <p:txBody>
          <a:bodyPr/>
          <a:lstStyle/>
          <a:p>
            <a:r>
              <a:rPr lang="nl-NL" dirty="0"/>
              <a:t>Het geeft de klant een helder inzicht in zijn </a:t>
            </a:r>
            <a:r>
              <a:rPr lang="nl-NL" dirty="0" smtClean="0"/>
              <a:t>situatie.</a:t>
            </a:r>
            <a:br>
              <a:rPr lang="nl-NL" dirty="0" smtClean="0"/>
            </a:br>
            <a:endParaRPr lang="nl-NL" dirty="0"/>
          </a:p>
          <a:p>
            <a:r>
              <a:rPr lang="nl-NL" dirty="0"/>
              <a:t>Klant en professional krijgen </a:t>
            </a:r>
            <a:r>
              <a:rPr lang="nl-NL" dirty="0" smtClean="0"/>
              <a:t>inzicht </a:t>
            </a:r>
            <a:r>
              <a:rPr lang="nl-NL" dirty="0"/>
              <a:t>in de kwaliteit van het </a:t>
            </a:r>
            <a:r>
              <a:rPr lang="nl-NL" dirty="0" smtClean="0"/>
              <a:t>netwerk.</a:t>
            </a:r>
            <a:br>
              <a:rPr lang="nl-NL" dirty="0" smtClean="0"/>
            </a:br>
            <a:endParaRPr lang="nl-NL" dirty="0"/>
          </a:p>
          <a:p>
            <a:r>
              <a:rPr lang="nl-NL" dirty="0"/>
              <a:t>Het helpt keuzes te maken waar te beginnen </a:t>
            </a:r>
            <a:r>
              <a:rPr lang="nl-NL" dirty="0" smtClean="0"/>
              <a:t>.</a:t>
            </a:r>
            <a:br>
              <a:rPr lang="nl-NL" dirty="0" smtClean="0"/>
            </a:br>
            <a:endParaRPr lang="nl-NL" dirty="0"/>
          </a:p>
          <a:p>
            <a:r>
              <a:rPr lang="nl-NL" dirty="0"/>
              <a:t>Het helpt de klant bij het kiezen wie hij bij de aanpak van de problemen zou willen/kunnen </a:t>
            </a:r>
            <a:r>
              <a:rPr lang="nl-NL" dirty="0" smtClean="0"/>
              <a:t>betrekken.</a:t>
            </a:r>
            <a:br>
              <a:rPr lang="nl-NL" dirty="0" smtClean="0"/>
            </a:br>
            <a:endParaRPr lang="nl-NL" dirty="0"/>
          </a:p>
          <a:p>
            <a:r>
              <a:rPr lang="nl-NL" dirty="0" smtClean="0"/>
              <a:t>Er kan in </a:t>
            </a:r>
            <a:r>
              <a:rPr lang="nl-NL" dirty="0"/>
              <a:t>kaart worden gebracht wie voor een Eigen Kracht-conferentie zou kunnen worden uitgenodigd</a:t>
            </a:r>
            <a:r>
              <a:rPr lang="nl-NL" dirty="0" smtClean="0"/>
              <a:t>.</a:t>
            </a:r>
            <a:br>
              <a:rPr lang="nl-NL" dirty="0" smtClean="0"/>
            </a:br>
            <a:endParaRPr lang="nl-NL" dirty="0"/>
          </a:p>
          <a:p>
            <a:r>
              <a:rPr lang="nl-NL" dirty="0"/>
              <a:t>Het is een evaluatief </a:t>
            </a:r>
            <a:r>
              <a:rPr lang="nl-NL" dirty="0" smtClean="0"/>
              <a:t>instrument: </a:t>
            </a:r>
            <a:r>
              <a:rPr lang="nl-NL" dirty="0"/>
              <a:t>na een half jaar kan bekeken worden op welke manier de kwaliteit van het netwerk is </a:t>
            </a:r>
            <a:r>
              <a:rPr lang="nl-NL" dirty="0" smtClean="0"/>
              <a:t>veranderd.</a:t>
            </a:r>
            <a:endParaRPr lang="nl-NL" dirty="0"/>
          </a:p>
          <a:p>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sp>
        <p:nvSpPr>
          <p:cNvPr id="10"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spTree>
    <p:extLst>
      <p:ext uri="{BB962C8B-B14F-4D97-AF65-F5344CB8AC3E}">
        <p14:creationId xmlns:p14="http://schemas.microsoft.com/office/powerpoint/2010/main" val="2937841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Community Empowerment</a:t>
            </a:r>
          </a:p>
        </p:txBody>
      </p:sp>
      <p:sp>
        <p:nvSpPr>
          <p:cNvPr id="6" name="Content Placeholder 5"/>
          <p:cNvSpPr>
            <a:spLocks noGrp="1"/>
          </p:cNvSpPr>
          <p:nvPr>
            <p:ph idx="1"/>
          </p:nvPr>
        </p:nvSpPr>
        <p:spPr/>
        <p:txBody>
          <a:bodyPr/>
          <a:lstStyle/>
          <a:p>
            <a:r>
              <a:rPr lang="nl-NL" dirty="0"/>
              <a:t>Voordelen van een krachtgerichte groepsbenadering:</a:t>
            </a:r>
          </a:p>
          <a:p>
            <a:endParaRPr lang="nl-NL" dirty="0"/>
          </a:p>
          <a:p>
            <a:pPr lvl="1"/>
            <a:r>
              <a:rPr lang="nl-NL" dirty="0"/>
              <a:t>Mensen met dezelfde vragen/problemen vinden bij elkaar erkenning</a:t>
            </a:r>
            <a:r>
              <a:rPr lang="nl-NL" dirty="0" smtClean="0"/>
              <a:t>.</a:t>
            </a:r>
            <a:br>
              <a:rPr lang="nl-NL" dirty="0" smtClean="0"/>
            </a:br>
            <a:endParaRPr lang="nl-NL" dirty="0"/>
          </a:p>
          <a:p>
            <a:pPr lvl="1"/>
            <a:r>
              <a:rPr lang="nl-NL" dirty="0"/>
              <a:t>Met een collectieve aanpak </a:t>
            </a:r>
            <a:r>
              <a:rPr lang="nl-NL" dirty="0" smtClean="0"/>
              <a:t>worden </a:t>
            </a:r>
            <a:r>
              <a:rPr lang="nl-NL" dirty="0"/>
              <a:t>het sociale kapitaal van een buurt </a:t>
            </a:r>
            <a:r>
              <a:rPr lang="nl-NL" dirty="0" smtClean="0"/>
              <a:t>en </a:t>
            </a:r>
            <a:r>
              <a:rPr lang="nl-NL" dirty="0"/>
              <a:t>de </a:t>
            </a:r>
            <a:r>
              <a:rPr lang="nl-NL" dirty="0" smtClean="0"/>
              <a:t>bewonersparticipatie versterkt.</a:t>
            </a:r>
            <a:br>
              <a:rPr lang="nl-NL" dirty="0" smtClean="0"/>
            </a:br>
            <a:endParaRPr lang="nl-NL" dirty="0"/>
          </a:p>
          <a:p>
            <a:pPr lvl="1"/>
            <a:r>
              <a:rPr lang="nl-NL" dirty="0"/>
              <a:t>Een collectieve aanpak is goedkoper en kan effectiever zijn dan een individuele aanpak.</a:t>
            </a:r>
          </a:p>
          <a:p>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9</a:t>
            </a:fld>
            <a:endParaRPr lang="nl-NL" noProof="1"/>
          </a:p>
        </p:txBody>
      </p:sp>
      <p:sp>
        <p:nvSpPr>
          <p:cNvPr id="10" name="Text Placeholder 6"/>
          <p:cNvSpPr>
            <a:spLocks noGrp="1"/>
          </p:cNvSpPr>
          <p:nvPr>
            <p:ph type="body" sz="quarter" idx="13"/>
          </p:nvPr>
        </p:nvSpPr>
        <p:spPr>
          <a:xfrm>
            <a:off x="317309" y="188640"/>
            <a:ext cx="6210739" cy="359138"/>
          </a:xfrm>
        </p:spPr>
        <p:txBody>
          <a:bodyPr/>
          <a:lstStyle/>
          <a:p>
            <a:r>
              <a:rPr lang="nl-NL" dirty="0"/>
              <a:t>Hoofdstuk 10 Van je vrienden moet je het hebben</a:t>
            </a:r>
          </a:p>
        </p:txBody>
      </p:sp>
    </p:spTree>
    <p:extLst>
      <p:ext uri="{BB962C8B-B14F-4D97-AF65-F5344CB8AC3E}">
        <p14:creationId xmlns:p14="http://schemas.microsoft.com/office/powerpoint/2010/main" val="1160075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26</TotalTime>
  <Words>345</Words>
  <Application>Microsoft Office PowerPoint</Application>
  <PresentationFormat>Breedbeeld</PresentationFormat>
  <Paragraphs>72</Paragraphs>
  <Slides>11</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Wingdings 2</vt:lpstr>
      <vt:lpstr>Presentatie Boom v1.3 (2)</vt:lpstr>
      <vt:lpstr>Integraal sociaal werk</vt:lpstr>
      <vt:lpstr>PowerPoint-presentatie</vt:lpstr>
      <vt:lpstr>PowerPoint-presentatie</vt:lpstr>
      <vt:lpstr>De Sociaal Ecologische Benadering</vt:lpstr>
      <vt:lpstr>Grondleggers</vt:lpstr>
      <vt:lpstr>Een activerende werkwijze</vt:lpstr>
      <vt:lpstr>Wederkerigheid: ‘het cement van de samenleving’</vt:lpstr>
      <vt:lpstr>Doelen van het werken met een ecogram</vt:lpstr>
      <vt:lpstr>Community Empowerment</vt:lpstr>
      <vt:lpstr>Het Buurt Ecogram</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9</cp:revision>
  <dcterms:created xsi:type="dcterms:W3CDTF">2015-12-07T07:56:03Z</dcterms:created>
  <dcterms:modified xsi:type="dcterms:W3CDTF">2016-08-22T10:05:04Z</dcterms:modified>
</cp:coreProperties>
</file>