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3"/>
  </p:notesMasterIdLst>
  <p:handoutMasterIdLst>
    <p:handoutMasterId r:id="rId14"/>
  </p:handoutMasterIdLst>
  <p:sldIdLst>
    <p:sldId id="256" r:id="rId2"/>
    <p:sldId id="268" r:id="rId3"/>
    <p:sldId id="267" r:id="rId4"/>
    <p:sldId id="269" r:id="rId5"/>
    <p:sldId id="270" r:id="rId6"/>
    <p:sldId id="271" r:id="rId7"/>
    <p:sldId id="272" r:id="rId8"/>
    <p:sldId id="273" r:id="rId9"/>
    <p:sldId id="274" r:id="rId10"/>
    <p:sldId id="275" r:id="rId11"/>
    <p:sldId id="262" r:id="rId12"/>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a:t>
            </a:r>
            <a:r>
              <a:rPr lang="nl-NL" smtClean="0"/>
              <a:t> sociaal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a:t>
            </a:r>
            <a:r>
              <a:rPr lang="nl-NL" dirty="0" smtClean="0"/>
              <a:t>12. </a:t>
            </a:r>
            <a:r>
              <a:rPr lang="nl-NL" dirty="0"/>
              <a:t>Een optelsom van competenties</a:t>
            </a:r>
            <a:r>
              <a:rPr lang="nl-NL" dirty="0" smtClean="0"/>
              <a:t/>
            </a:r>
            <a:br>
              <a:rPr lang="nl-NL" dirty="0" smtClean="0"/>
            </a:br>
            <a:r>
              <a:rPr lang="nl-NL" altLang="nl-NL" dirty="0"/>
              <a:t>Integrale schuldhulpverlening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Discussiepunten</a:t>
            </a:r>
            <a:endParaRPr lang="nl-NL" dirty="0"/>
          </a:p>
        </p:txBody>
      </p:sp>
      <p:sp>
        <p:nvSpPr>
          <p:cNvPr id="6" name="Content Placeholder 5"/>
          <p:cNvSpPr>
            <a:spLocks noGrp="1"/>
          </p:cNvSpPr>
          <p:nvPr>
            <p:ph idx="1"/>
          </p:nvPr>
        </p:nvSpPr>
        <p:spPr/>
        <p:txBody>
          <a:bodyPr/>
          <a:lstStyle/>
          <a:p>
            <a:r>
              <a:rPr lang="en-GB" dirty="0" err="1"/>
              <a:t>Iedere</a:t>
            </a:r>
            <a:r>
              <a:rPr lang="en-GB" dirty="0"/>
              <a:t> </a:t>
            </a:r>
            <a:r>
              <a:rPr lang="en-GB" dirty="0" err="1"/>
              <a:t>schuldenaar</a:t>
            </a:r>
            <a:r>
              <a:rPr lang="en-GB" dirty="0"/>
              <a:t> </a:t>
            </a:r>
            <a:r>
              <a:rPr lang="en-GB" dirty="0" err="1"/>
              <a:t>krijgt</a:t>
            </a:r>
            <a:r>
              <a:rPr lang="en-GB" dirty="0"/>
              <a:t> </a:t>
            </a:r>
            <a:r>
              <a:rPr lang="en-GB" dirty="0" err="1"/>
              <a:t>verplicht</a:t>
            </a:r>
            <a:r>
              <a:rPr lang="en-GB" dirty="0"/>
              <a:t>  </a:t>
            </a:r>
            <a:r>
              <a:rPr lang="en-GB" dirty="0" err="1" smtClean="0"/>
              <a:t>budgetbeheer</a:t>
            </a:r>
            <a:r>
              <a:rPr lang="en-GB" dirty="0" smtClean="0"/>
              <a:t/>
            </a:r>
            <a:br>
              <a:rPr lang="en-GB" dirty="0" smtClean="0"/>
            </a:br>
            <a:endParaRPr lang="en-GB" dirty="0"/>
          </a:p>
          <a:p>
            <a:r>
              <a:rPr lang="en-GB" dirty="0" err="1"/>
              <a:t>Iedere</a:t>
            </a:r>
            <a:r>
              <a:rPr lang="en-GB" dirty="0"/>
              <a:t> </a:t>
            </a:r>
            <a:r>
              <a:rPr lang="en-GB" dirty="0" err="1"/>
              <a:t>schuldenaar</a:t>
            </a:r>
            <a:r>
              <a:rPr lang="en-GB" dirty="0"/>
              <a:t> </a:t>
            </a:r>
            <a:r>
              <a:rPr lang="en-GB" dirty="0" err="1"/>
              <a:t>moet</a:t>
            </a:r>
            <a:r>
              <a:rPr lang="en-GB" dirty="0"/>
              <a:t> </a:t>
            </a:r>
            <a:r>
              <a:rPr lang="en-GB" dirty="0" err="1"/>
              <a:t>een</a:t>
            </a:r>
            <a:r>
              <a:rPr lang="en-GB" dirty="0"/>
              <a:t> </a:t>
            </a:r>
            <a:r>
              <a:rPr lang="en-GB" dirty="0" err="1"/>
              <a:t>budgetcursus</a:t>
            </a:r>
            <a:r>
              <a:rPr lang="en-GB" dirty="0"/>
              <a:t> </a:t>
            </a:r>
            <a:r>
              <a:rPr lang="en-GB" dirty="0" err="1" smtClean="0"/>
              <a:t>volgen</a:t>
            </a:r>
            <a:r>
              <a:rPr lang="en-GB" dirty="0" smtClean="0"/>
              <a:t/>
            </a:r>
            <a:br>
              <a:rPr lang="en-GB" dirty="0" smtClean="0"/>
            </a:br>
            <a:endParaRPr lang="en-GB" dirty="0"/>
          </a:p>
          <a:p>
            <a:r>
              <a:rPr lang="en-GB" dirty="0" err="1"/>
              <a:t>Mensen</a:t>
            </a:r>
            <a:r>
              <a:rPr lang="en-GB" dirty="0"/>
              <a:t> met </a:t>
            </a:r>
            <a:r>
              <a:rPr lang="en-GB" dirty="0" err="1"/>
              <a:t>schulden</a:t>
            </a:r>
            <a:r>
              <a:rPr lang="en-GB" dirty="0"/>
              <a:t> </a:t>
            </a:r>
            <a:r>
              <a:rPr lang="en-GB" dirty="0" err="1"/>
              <a:t>hebben</a:t>
            </a:r>
            <a:r>
              <a:rPr lang="en-GB" dirty="0"/>
              <a:t> </a:t>
            </a:r>
            <a:r>
              <a:rPr lang="en-GB" dirty="0" err="1"/>
              <a:t>hun</a:t>
            </a:r>
            <a:r>
              <a:rPr lang="en-GB" dirty="0"/>
              <a:t> </a:t>
            </a:r>
            <a:r>
              <a:rPr lang="en-GB" dirty="0" err="1"/>
              <a:t>problemen</a:t>
            </a:r>
            <a:r>
              <a:rPr lang="en-GB" dirty="0"/>
              <a:t> </a:t>
            </a:r>
            <a:r>
              <a:rPr lang="en-GB" dirty="0" err="1"/>
              <a:t>aan</a:t>
            </a:r>
            <a:r>
              <a:rPr lang="en-GB" dirty="0"/>
              <a:t> </a:t>
            </a:r>
            <a:r>
              <a:rPr lang="en-GB" dirty="0" err="1"/>
              <a:t>zichzelf</a:t>
            </a:r>
            <a:r>
              <a:rPr lang="en-GB" dirty="0"/>
              <a:t> </a:t>
            </a:r>
            <a:r>
              <a:rPr lang="en-GB" dirty="0" err="1"/>
              <a:t>te</a:t>
            </a:r>
            <a:r>
              <a:rPr lang="en-GB" dirty="0"/>
              <a:t> </a:t>
            </a:r>
            <a:r>
              <a:rPr lang="en-GB" dirty="0" err="1"/>
              <a:t>wijten</a:t>
            </a:r>
            <a:endParaRPr lang="en-GB" dirty="0"/>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10</a:t>
            </a:fld>
            <a:endParaRPr lang="nl-NL" noProof="1"/>
          </a:p>
        </p:txBody>
      </p:sp>
    </p:spTree>
    <p:extLst>
      <p:ext uri="{BB962C8B-B14F-4D97-AF65-F5344CB8AC3E}">
        <p14:creationId xmlns:p14="http://schemas.microsoft.com/office/powerpoint/2010/main" val="3560279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Waarover</a:t>
            </a:r>
            <a:r>
              <a:rPr lang="en-GB" dirty="0"/>
              <a:t> </a:t>
            </a:r>
            <a:r>
              <a:rPr lang="en-GB" dirty="0" err="1"/>
              <a:t>gaat</a:t>
            </a:r>
            <a:r>
              <a:rPr lang="en-GB" dirty="0"/>
              <a:t> de </a:t>
            </a:r>
            <a:r>
              <a:rPr lang="en-GB" dirty="0" err="1" smtClean="0"/>
              <a:t>presentatie</a:t>
            </a:r>
            <a:r>
              <a:rPr lang="en-GB" dirty="0" smtClean="0"/>
              <a:t>?</a:t>
            </a:r>
            <a:endParaRPr lang="nl-NL" dirty="0"/>
          </a:p>
        </p:txBody>
      </p:sp>
      <p:sp>
        <p:nvSpPr>
          <p:cNvPr id="6" name="Content Placeholder 5"/>
          <p:cNvSpPr>
            <a:spLocks noGrp="1"/>
          </p:cNvSpPr>
          <p:nvPr>
            <p:ph idx="1"/>
          </p:nvPr>
        </p:nvSpPr>
        <p:spPr/>
        <p:txBody>
          <a:bodyPr/>
          <a:lstStyle/>
          <a:p>
            <a:pPr>
              <a:lnSpc>
                <a:spcPct val="150000"/>
              </a:lnSpc>
            </a:pPr>
            <a:r>
              <a:rPr lang="en-GB" dirty="0"/>
              <a:t>Wat </a:t>
            </a:r>
            <a:r>
              <a:rPr lang="en-GB" dirty="0" err="1"/>
              <a:t>zijn</a:t>
            </a:r>
            <a:r>
              <a:rPr lang="en-GB" dirty="0"/>
              <a:t> </a:t>
            </a:r>
            <a:r>
              <a:rPr lang="en-GB" dirty="0" err="1"/>
              <a:t>problematische</a:t>
            </a:r>
            <a:r>
              <a:rPr lang="en-GB" dirty="0"/>
              <a:t> </a:t>
            </a:r>
            <a:r>
              <a:rPr lang="en-GB" dirty="0" err="1"/>
              <a:t>schulden</a:t>
            </a:r>
            <a:r>
              <a:rPr lang="en-GB" dirty="0"/>
              <a:t>?</a:t>
            </a:r>
          </a:p>
          <a:p>
            <a:pPr>
              <a:lnSpc>
                <a:spcPct val="150000"/>
              </a:lnSpc>
            </a:pPr>
            <a:r>
              <a:rPr lang="en-GB" dirty="0" err="1"/>
              <a:t>Oorzaken</a:t>
            </a:r>
            <a:r>
              <a:rPr lang="en-GB" dirty="0"/>
              <a:t> van </a:t>
            </a:r>
            <a:r>
              <a:rPr lang="en-GB" dirty="0" err="1"/>
              <a:t>problematische</a:t>
            </a:r>
            <a:r>
              <a:rPr lang="en-GB" dirty="0"/>
              <a:t> </a:t>
            </a:r>
            <a:r>
              <a:rPr lang="en-GB" dirty="0" err="1"/>
              <a:t>schulden</a:t>
            </a:r>
            <a:endParaRPr lang="en-GB" dirty="0"/>
          </a:p>
          <a:p>
            <a:pPr>
              <a:lnSpc>
                <a:spcPct val="150000"/>
              </a:lnSpc>
            </a:pPr>
            <a:r>
              <a:rPr lang="en-GB" dirty="0" err="1"/>
              <a:t>Agogisch</a:t>
            </a:r>
            <a:r>
              <a:rPr lang="en-GB" dirty="0"/>
              <a:t> </a:t>
            </a:r>
            <a:r>
              <a:rPr lang="en-GB" dirty="0" err="1"/>
              <a:t>handelen</a:t>
            </a:r>
            <a:r>
              <a:rPr lang="en-GB" dirty="0"/>
              <a:t> </a:t>
            </a:r>
            <a:r>
              <a:rPr lang="en-GB" dirty="0" err="1"/>
              <a:t>bij</a:t>
            </a:r>
            <a:r>
              <a:rPr lang="en-GB" dirty="0"/>
              <a:t> </a:t>
            </a:r>
            <a:r>
              <a:rPr lang="en-GB" dirty="0" err="1"/>
              <a:t>problematische</a:t>
            </a:r>
            <a:r>
              <a:rPr lang="en-GB" dirty="0"/>
              <a:t> </a:t>
            </a:r>
            <a:r>
              <a:rPr lang="en-GB" dirty="0" err="1"/>
              <a:t>schulden</a:t>
            </a:r>
            <a:endParaRPr lang="en-GB" dirty="0"/>
          </a:p>
          <a:p>
            <a:pPr>
              <a:lnSpc>
                <a:spcPct val="150000"/>
              </a:lnSpc>
            </a:pPr>
            <a:r>
              <a:rPr lang="en-GB" dirty="0" err="1"/>
              <a:t>Schuldhulp</a:t>
            </a:r>
            <a:r>
              <a:rPr lang="en-GB" dirty="0"/>
              <a:t> = </a:t>
            </a:r>
            <a:r>
              <a:rPr lang="en-GB" dirty="0" err="1"/>
              <a:t>voorwaardelijke</a:t>
            </a:r>
            <a:r>
              <a:rPr lang="en-GB" dirty="0"/>
              <a:t> </a:t>
            </a:r>
            <a:r>
              <a:rPr lang="en-GB" dirty="0" err="1"/>
              <a:t>hulp</a:t>
            </a:r>
            <a:endParaRPr lang="en-GB" dirty="0"/>
          </a:p>
          <a:p>
            <a:pPr>
              <a:lnSpc>
                <a:spcPct val="150000"/>
              </a:lnSpc>
            </a:pPr>
            <a:r>
              <a:rPr lang="en-GB" dirty="0"/>
              <a:t>Hoe </a:t>
            </a:r>
            <a:r>
              <a:rPr lang="en-GB" dirty="0" err="1"/>
              <a:t>ziet</a:t>
            </a:r>
            <a:r>
              <a:rPr lang="en-GB" dirty="0"/>
              <a:t> de </a:t>
            </a:r>
            <a:r>
              <a:rPr lang="en-GB" dirty="0" err="1"/>
              <a:t>schuldhulpverlening</a:t>
            </a:r>
            <a:r>
              <a:rPr lang="en-GB" dirty="0"/>
              <a:t> </a:t>
            </a:r>
            <a:r>
              <a:rPr lang="en-GB" dirty="0" err="1" smtClean="0"/>
              <a:t>eruit</a:t>
            </a:r>
            <a:r>
              <a:rPr lang="en-GB" dirty="0"/>
              <a:t>?</a:t>
            </a:r>
          </a:p>
          <a:p>
            <a:pPr>
              <a:lnSpc>
                <a:spcPct val="150000"/>
              </a:lnSpc>
            </a:pPr>
            <a:r>
              <a:rPr lang="en-GB" dirty="0" err="1"/>
              <a:t>Interventies</a:t>
            </a:r>
            <a:r>
              <a:rPr lang="en-GB" dirty="0"/>
              <a:t> </a:t>
            </a:r>
          </a:p>
          <a:p>
            <a:pPr>
              <a:lnSpc>
                <a:spcPct val="150000"/>
              </a:lnSpc>
            </a:pPr>
            <a:r>
              <a:rPr lang="en-GB" dirty="0" err="1"/>
              <a:t>Samenvatting</a:t>
            </a:r>
            <a:endParaRPr lang="en-GB" dirty="0"/>
          </a:p>
          <a:p>
            <a:pPr>
              <a:lnSpc>
                <a:spcPct val="150000"/>
              </a:lnSpc>
            </a:pPr>
            <a:r>
              <a:rPr lang="en-GB" dirty="0" err="1"/>
              <a:t>Discussiepunten</a:t>
            </a:r>
            <a:r>
              <a:rPr lang="en-GB" dirty="0"/>
              <a:t> </a:t>
            </a:r>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spTree>
    <p:extLst>
      <p:ext uri="{BB962C8B-B14F-4D97-AF65-F5344CB8AC3E}">
        <p14:creationId xmlns:p14="http://schemas.microsoft.com/office/powerpoint/2010/main" val="1670009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Wat </a:t>
            </a:r>
            <a:r>
              <a:rPr lang="en-GB" dirty="0" err="1"/>
              <a:t>zijn</a:t>
            </a:r>
            <a:r>
              <a:rPr lang="en-GB" dirty="0"/>
              <a:t> </a:t>
            </a:r>
            <a:r>
              <a:rPr lang="en-GB" dirty="0" err="1"/>
              <a:t>problematische</a:t>
            </a:r>
            <a:r>
              <a:rPr lang="en-GB" dirty="0"/>
              <a:t> </a:t>
            </a:r>
            <a:r>
              <a:rPr lang="en-GB" dirty="0" err="1"/>
              <a:t>schulden</a:t>
            </a:r>
            <a:r>
              <a:rPr lang="en-GB" dirty="0"/>
              <a:t>?</a:t>
            </a:r>
            <a:endParaRPr lang="nl-NL" dirty="0"/>
          </a:p>
        </p:txBody>
      </p:sp>
      <p:sp>
        <p:nvSpPr>
          <p:cNvPr id="6" name="Content Placeholder 5"/>
          <p:cNvSpPr>
            <a:spLocks noGrp="1"/>
          </p:cNvSpPr>
          <p:nvPr>
            <p:ph idx="1"/>
          </p:nvPr>
        </p:nvSpPr>
        <p:spPr/>
        <p:txBody>
          <a:bodyPr/>
          <a:lstStyle/>
          <a:p>
            <a:r>
              <a:rPr lang="en-GB" dirty="0" err="1"/>
              <a:t>Geheel</a:t>
            </a:r>
            <a:r>
              <a:rPr lang="en-GB" dirty="0"/>
              <a:t> van </a:t>
            </a:r>
            <a:r>
              <a:rPr lang="en-GB" dirty="0" err="1" smtClean="0"/>
              <a:t>materiële</a:t>
            </a:r>
            <a:r>
              <a:rPr lang="en-GB" dirty="0" smtClean="0"/>
              <a:t> </a:t>
            </a:r>
            <a:r>
              <a:rPr lang="en-GB" dirty="0"/>
              <a:t>(</a:t>
            </a:r>
            <a:r>
              <a:rPr lang="en-GB" dirty="0" err="1" smtClean="0"/>
              <a:t>financiële</a:t>
            </a:r>
            <a:r>
              <a:rPr lang="en-GB" dirty="0"/>
              <a:t>) en </a:t>
            </a:r>
            <a:r>
              <a:rPr lang="en-GB" dirty="0" err="1" smtClean="0"/>
              <a:t>immateriële</a:t>
            </a:r>
            <a:r>
              <a:rPr lang="en-GB" dirty="0" smtClean="0"/>
              <a:t> </a:t>
            </a:r>
            <a:r>
              <a:rPr lang="en-GB" dirty="0"/>
              <a:t>(</a:t>
            </a:r>
            <a:r>
              <a:rPr lang="en-GB" dirty="0" err="1"/>
              <a:t>psychische</a:t>
            </a:r>
            <a:r>
              <a:rPr lang="en-GB" dirty="0"/>
              <a:t>, </a:t>
            </a:r>
            <a:r>
              <a:rPr lang="en-GB" dirty="0" err="1"/>
              <a:t>sociale</a:t>
            </a:r>
            <a:r>
              <a:rPr lang="en-GB" dirty="0"/>
              <a:t>, </a:t>
            </a:r>
            <a:r>
              <a:rPr lang="en-GB" dirty="0" err="1"/>
              <a:t>medische</a:t>
            </a:r>
            <a:r>
              <a:rPr lang="en-GB" dirty="0"/>
              <a:t>) </a:t>
            </a:r>
            <a:r>
              <a:rPr lang="en-GB" dirty="0" err="1" smtClean="0"/>
              <a:t>problemen</a:t>
            </a:r>
            <a:r>
              <a:rPr lang="en-GB" dirty="0" smtClean="0"/>
              <a:t/>
            </a:r>
            <a:br>
              <a:rPr lang="en-GB" dirty="0" smtClean="0"/>
            </a:br>
            <a:endParaRPr lang="en-GB" dirty="0"/>
          </a:p>
          <a:p>
            <a:r>
              <a:rPr lang="en-GB" dirty="0" err="1"/>
              <a:t>Circulaire</a:t>
            </a:r>
            <a:r>
              <a:rPr lang="en-GB" dirty="0"/>
              <a:t> </a:t>
            </a:r>
            <a:r>
              <a:rPr lang="en-GB" dirty="0" err="1"/>
              <a:t>causaliteit</a:t>
            </a:r>
            <a:r>
              <a:rPr lang="en-GB" dirty="0"/>
              <a:t>: </a:t>
            </a:r>
            <a:r>
              <a:rPr lang="en-GB" dirty="0" smtClean="0"/>
              <a:t>mix </a:t>
            </a:r>
            <a:r>
              <a:rPr lang="en-GB" dirty="0"/>
              <a:t>van </a:t>
            </a:r>
            <a:r>
              <a:rPr lang="en-GB" dirty="0" err="1"/>
              <a:t>oorzaken</a:t>
            </a:r>
            <a:r>
              <a:rPr lang="en-GB" dirty="0"/>
              <a:t> en </a:t>
            </a:r>
            <a:r>
              <a:rPr lang="en-GB" dirty="0" err="1"/>
              <a:t>gevolgen</a:t>
            </a:r>
            <a:r>
              <a:rPr lang="en-GB" dirty="0"/>
              <a:t>  </a:t>
            </a:r>
            <a:r>
              <a:rPr lang="en-GB" dirty="0" smtClean="0"/>
              <a:t/>
            </a:r>
            <a:br>
              <a:rPr lang="en-GB" dirty="0" smtClean="0"/>
            </a:br>
            <a:endParaRPr lang="en-GB" dirty="0"/>
          </a:p>
          <a:p>
            <a:r>
              <a:rPr lang="en-GB" dirty="0" err="1"/>
              <a:t>Hoge</a:t>
            </a:r>
            <a:r>
              <a:rPr lang="en-GB" dirty="0"/>
              <a:t> </a:t>
            </a:r>
            <a:r>
              <a:rPr lang="en-GB" dirty="0" err="1"/>
              <a:t>maatschappelijke</a:t>
            </a:r>
            <a:r>
              <a:rPr lang="en-GB" dirty="0"/>
              <a:t> </a:t>
            </a:r>
            <a:r>
              <a:rPr lang="en-GB" dirty="0" err="1" smtClean="0"/>
              <a:t>kosten</a:t>
            </a:r>
            <a:r>
              <a:rPr lang="en-GB" dirty="0" smtClean="0"/>
              <a:t/>
            </a:r>
            <a:br>
              <a:rPr lang="en-GB" dirty="0" smtClean="0"/>
            </a:br>
            <a:endParaRPr lang="en-GB" dirty="0"/>
          </a:p>
          <a:p>
            <a:r>
              <a:rPr lang="en-GB" dirty="0" err="1"/>
              <a:t>Probleem</a:t>
            </a:r>
            <a:r>
              <a:rPr lang="en-GB" dirty="0"/>
              <a:t> van </a:t>
            </a:r>
            <a:r>
              <a:rPr lang="en-GB" dirty="0" err="1" smtClean="0"/>
              <a:t>mensenrechten</a:t>
            </a:r>
            <a:r>
              <a:rPr lang="en-GB" dirty="0" smtClean="0"/>
              <a:t/>
            </a:r>
            <a:br>
              <a:rPr lang="en-GB" dirty="0" smtClean="0"/>
            </a:br>
            <a:endParaRPr lang="en-GB" dirty="0"/>
          </a:p>
          <a:p>
            <a:r>
              <a:rPr lang="en-GB" dirty="0" err="1" smtClean="0"/>
              <a:t>Geblokkeerde</a:t>
            </a:r>
            <a:r>
              <a:rPr lang="en-GB" dirty="0" smtClean="0"/>
              <a:t> </a:t>
            </a:r>
            <a:r>
              <a:rPr lang="en-GB" dirty="0" err="1"/>
              <a:t>toegang</a:t>
            </a:r>
            <a:r>
              <a:rPr lang="en-GB" dirty="0"/>
              <a:t> tot </a:t>
            </a:r>
            <a:r>
              <a:rPr lang="en-GB" dirty="0" err="1"/>
              <a:t>maatschappelijke</a:t>
            </a:r>
            <a:r>
              <a:rPr lang="en-GB" dirty="0"/>
              <a:t> </a:t>
            </a:r>
            <a:r>
              <a:rPr lang="en-GB" dirty="0" err="1"/>
              <a:t>participatie</a:t>
            </a:r>
            <a:r>
              <a:rPr lang="en-GB" dirty="0"/>
              <a:t> </a:t>
            </a:r>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spTree>
    <p:extLst>
      <p:ext uri="{BB962C8B-B14F-4D97-AF65-F5344CB8AC3E}">
        <p14:creationId xmlns:p14="http://schemas.microsoft.com/office/powerpoint/2010/main" val="3573269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smtClean="0"/>
              <a:t>Soorten</a:t>
            </a:r>
            <a:r>
              <a:rPr lang="en-GB" dirty="0" smtClean="0"/>
              <a:t> </a:t>
            </a:r>
            <a:r>
              <a:rPr lang="en-GB" dirty="0" err="1" smtClean="0"/>
              <a:t>problematische</a:t>
            </a:r>
            <a:r>
              <a:rPr lang="en-GB" dirty="0" smtClean="0"/>
              <a:t> </a:t>
            </a:r>
            <a:r>
              <a:rPr lang="en-GB" dirty="0" err="1"/>
              <a:t>schulden</a:t>
            </a:r>
            <a:endParaRPr lang="nl-NL" dirty="0"/>
          </a:p>
        </p:txBody>
      </p:sp>
      <p:sp>
        <p:nvSpPr>
          <p:cNvPr id="6" name="Content Placeholder 5"/>
          <p:cNvSpPr>
            <a:spLocks noGrp="1"/>
          </p:cNvSpPr>
          <p:nvPr>
            <p:ph idx="1"/>
          </p:nvPr>
        </p:nvSpPr>
        <p:spPr/>
        <p:txBody>
          <a:bodyPr/>
          <a:lstStyle/>
          <a:p>
            <a:r>
              <a:rPr lang="en-GB" dirty="0" err="1" smtClean="0"/>
              <a:t>Overlevingsschulden</a:t>
            </a:r>
            <a:r>
              <a:rPr lang="en-GB" dirty="0" smtClean="0"/>
              <a:t/>
            </a:r>
            <a:br>
              <a:rPr lang="en-GB" dirty="0" smtClean="0"/>
            </a:br>
            <a:endParaRPr lang="en-GB" dirty="0"/>
          </a:p>
          <a:p>
            <a:r>
              <a:rPr lang="en-GB" dirty="0" err="1" smtClean="0"/>
              <a:t>Aanpassingsschulden</a:t>
            </a:r>
            <a:r>
              <a:rPr lang="en-GB" dirty="0" smtClean="0"/>
              <a:t/>
            </a:r>
            <a:br>
              <a:rPr lang="en-GB" dirty="0" smtClean="0"/>
            </a:br>
            <a:endParaRPr lang="en-GB" dirty="0"/>
          </a:p>
          <a:p>
            <a:r>
              <a:rPr lang="en-GB" dirty="0" err="1" smtClean="0"/>
              <a:t>Compensatieschulden</a:t>
            </a:r>
            <a:r>
              <a:rPr lang="en-GB" dirty="0" smtClean="0"/>
              <a:t/>
            </a:r>
            <a:br>
              <a:rPr lang="en-GB" dirty="0" smtClean="0"/>
            </a:br>
            <a:endParaRPr lang="en-GB" dirty="0"/>
          </a:p>
          <a:p>
            <a:r>
              <a:rPr lang="en-GB" dirty="0" err="1" smtClean="0"/>
              <a:t>Overbestedingsschulden</a:t>
            </a:r>
            <a:r>
              <a:rPr lang="en-GB" dirty="0" smtClean="0"/>
              <a:t/>
            </a:r>
            <a:br>
              <a:rPr lang="en-GB" dirty="0" smtClean="0"/>
            </a:br>
            <a:endParaRPr lang="en-GB" dirty="0"/>
          </a:p>
          <a:p>
            <a:r>
              <a:rPr lang="en-GB" dirty="0" err="1" smtClean="0"/>
              <a:t>Onmachtschulden</a:t>
            </a:r>
            <a:r>
              <a:rPr lang="en-GB" dirty="0" smtClean="0"/>
              <a:t/>
            </a:r>
            <a:br>
              <a:rPr lang="en-GB" dirty="0" smtClean="0"/>
            </a:br>
            <a:endParaRPr lang="en-GB" dirty="0"/>
          </a:p>
          <a:p>
            <a:r>
              <a:rPr lang="en-GB" dirty="0" err="1"/>
              <a:t>Overmachtschulden</a:t>
            </a:r>
            <a:r>
              <a:rPr lang="en-GB" dirty="0"/>
              <a:t> </a:t>
            </a:r>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3313674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Agogisch</a:t>
            </a:r>
            <a:r>
              <a:rPr lang="en-GB" dirty="0"/>
              <a:t> </a:t>
            </a:r>
            <a:r>
              <a:rPr lang="en-GB" dirty="0" err="1"/>
              <a:t>handelen</a:t>
            </a:r>
            <a:endParaRPr lang="nl-NL" dirty="0"/>
          </a:p>
        </p:txBody>
      </p:sp>
      <p:sp>
        <p:nvSpPr>
          <p:cNvPr id="6" name="Content Placeholder 5"/>
          <p:cNvSpPr>
            <a:spLocks noGrp="1"/>
          </p:cNvSpPr>
          <p:nvPr>
            <p:ph idx="1"/>
          </p:nvPr>
        </p:nvSpPr>
        <p:spPr/>
        <p:txBody>
          <a:bodyPr/>
          <a:lstStyle/>
          <a:p>
            <a:r>
              <a:rPr lang="nl-NL" dirty="0"/>
              <a:t>Disciplines voor integrale </a:t>
            </a:r>
            <a:r>
              <a:rPr lang="nl-NL" dirty="0" smtClean="0"/>
              <a:t>schuldhulpverlening:</a:t>
            </a:r>
            <a:br>
              <a:rPr lang="nl-NL" dirty="0" smtClean="0"/>
            </a:br>
            <a:endParaRPr lang="nl-NL" dirty="0"/>
          </a:p>
          <a:p>
            <a:pPr lvl="1">
              <a:tabLst>
                <a:tab pos="5113338" algn="l"/>
              </a:tabLst>
            </a:pPr>
            <a:r>
              <a:rPr lang="nl-NL" dirty="0"/>
              <a:t>maatschappelijk werk: </a:t>
            </a:r>
            <a:r>
              <a:rPr lang="nl-NL" dirty="0" smtClean="0"/>
              <a:t>	voor </a:t>
            </a:r>
            <a:r>
              <a:rPr lang="nl-NL" dirty="0"/>
              <a:t>sociale en </a:t>
            </a:r>
            <a:r>
              <a:rPr lang="nl-NL" dirty="0" smtClean="0"/>
              <a:t>financiële stabiliteit</a:t>
            </a:r>
            <a:br>
              <a:rPr lang="nl-NL" dirty="0" smtClean="0"/>
            </a:br>
            <a:endParaRPr lang="nl-NL" dirty="0"/>
          </a:p>
          <a:p>
            <a:pPr lvl="1">
              <a:tabLst>
                <a:tab pos="5113338" algn="l"/>
              </a:tabLst>
            </a:pPr>
            <a:r>
              <a:rPr lang="nl-NL" dirty="0"/>
              <a:t>sociaal </a:t>
            </a:r>
            <a:r>
              <a:rPr lang="nl-NL" dirty="0" smtClean="0"/>
              <a:t>juridische dienstverlening:	voor financiële </a:t>
            </a:r>
            <a:r>
              <a:rPr lang="nl-NL" dirty="0"/>
              <a:t>en juridische </a:t>
            </a:r>
            <a:r>
              <a:rPr lang="nl-NL" dirty="0" smtClean="0"/>
              <a:t>stabiliteit</a:t>
            </a:r>
            <a:br>
              <a:rPr lang="nl-NL" dirty="0" smtClean="0"/>
            </a:br>
            <a:endParaRPr lang="nl-NL" dirty="0"/>
          </a:p>
          <a:p>
            <a:pPr lvl="1">
              <a:tabLst>
                <a:tab pos="5113338" algn="l"/>
              </a:tabLst>
            </a:pPr>
            <a:r>
              <a:rPr lang="nl-NL" dirty="0"/>
              <a:t>sociaal </a:t>
            </a:r>
            <a:r>
              <a:rPr lang="nl-NL" dirty="0" smtClean="0"/>
              <a:t>pedagogische hulpverlening: 	voor </a:t>
            </a:r>
            <a:r>
              <a:rPr lang="nl-NL" dirty="0" err="1"/>
              <a:t>outreachend</a:t>
            </a:r>
            <a:r>
              <a:rPr lang="nl-NL" dirty="0"/>
              <a:t> werk, gezinssteun </a:t>
            </a:r>
            <a:r>
              <a:rPr lang="nl-NL" dirty="0" smtClean="0"/>
              <a:t/>
            </a:r>
            <a:br>
              <a:rPr lang="nl-NL" dirty="0" smtClean="0"/>
            </a:br>
            <a:endParaRPr lang="nl-NL" dirty="0"/>
          </a:p>
          <a:p>
            <a:pPr lvl="1">
              <a:tabLst>
                <a:tab pos="5113338" algn="l"/>
              </a:tabLst>
            </a:pPr>
            <a:r>
              <a:rPr lang="nl-NL" dirty="0"/>
              <a:t>Culturele en maatschappelijke </a:t>
            </a:r>
            <a:r>
              <a:rPr lang="nl-NL" dirty="0" smtClean="0"/>
              <a:t>vorming: 	voor </a:t>
            </a:r>
            <a:r>
              <a:rPr lang="nl-NL" dirty="0"/>
              <a:t>vormen van </a:t>
            </a:r>
            <a:r>
              <a:rPr lang="nl-NL" dirty="0" smtClean="0"/>
              <a:t>financiële </a:t>
            </a:r>
            <a:r>
              <a:rPr lang="nl-NL" dirty="0"/>
              <a:t>educatie</a:t>
            </a:r>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cxnSp>
        <p:nvCxnSpPr>
          <p:cNvPr id="3" name="Rechte verbindingslijn met pijl 2"/>
          <p:cNvCxnSpPr/>
          <p:nvPr/>
        </p:nvCxnSpPr>
        <p:spPr>
          <a:xfrm>
            <a:off x="3863752" y="2924944"/>
            <a:ext cx="2160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echte verbindingslijn met pijl 8"/>
          <p:cNvCxnSpPr/>
          <p:nvPr/>
        </p:nvCxnSpPr>
        <p:spPr>
          <a:xfrm>
            <a:off x="4799856" y="3501008"/>
            <a:ext cx="123498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p:cNvCxnSpPr/>
          <p:nvPr/>
        </p:nvCxnSpPr>
        <p:spPr>
          <a:xfrm>
            <a:off x="5051884" y="4077072"/>
            <a:ext cx="9721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p:cNvCxnSpPr/>
          <p:nvPr/>
        </p:nvCxnSpPr>
        <p:spPr>
          <a:xfrm>
            <a:off x="5417347" y="4653136"/>
            <a:ext cx="5745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752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Schuldhulp</a:t>
            </a:r>
            <a:r>
              <a:rPr lang="en-GB" dirty="0"/>
              <a:t> = </a:t>
            </a:r>
            <a:r>
              <a:rPr lang="en-GB" dirty="0" err="1"/>
              <a:t>voorwaardelijke</a:t>
            </a:r>
            <a:r>
              <a:rPr lang="en-GB" dirty="0"/>
              <a:t> </a:t>
            </a:r>
            <a:r>
              <a:rPr lang="en-GB" dirty="0" err="1"/>
              <a:t>hulp</a:t>
            </a:r>
            <a:endParaRPr lang="nl-NL" dirty="0"/>
          </a:p>
        </p:txBody>
      </p:sp>
      <p:sp>
        <p:nvSpPr>
          <p:cNvPr id="6" name="Content Placeholder 5"/>
          <p:cNvSpPr>
            <a:spLocks noGrp="1"/>
          </p:cNvSpPr>
          <p:nvPr>
            <p:ph idx="1"/>
          </p:nvPr>
        </p:nvSpPr>
        <p:spPr/>
        <p:txBody>
          <a:bodyPr/>
          <a:lstStyle/>
          <a:p>
            <a:r>
              <a:rPr lang="nl-NL" dirty="0" err="1" smtClean="0"/>
              <a:t>reactance</a:t>
            </a:r>
            <a:r>
              <a:rPr lang="nl-NL" dirty="0" smtClean="0"/>
              <a:t> </a:t>
            </a:r>
            <a:r>
              <a:rPr lang="nl-NL" dirty="0"/>
              <a:t>= </a:t>
            </a:r>
            <a:r>
              <a:rPr lang="nl-NL" dirty="0" smtClean="0"/>
              <a:t>reactie </a:t>
            </a:r>
            <a:r>
              <a:rPr lang="nl-NL" dirty="0"/>
              <a:t>op </a:t>
            </a:r>
            <a:r>
              <a:rPr lang="nl-NL" dirty="0" smtClean="0"/>
              <a:t>voorwaarden</a:t>
            </a:r>
            <a:br>
              <a:rPr lang="nl-NL" dirty="0" smtClean="0"/>
            </a:br>
            <a:endParaRPr lang="nl-NL" dirty="0"/>
          </a:p>
          <a:p>
            <a:r>
              <a:rPr lang="nl-NL" dirty="0" smtClean="0"/>
              <a:t>Wegnemen </a:t>
            </a:r>
            <a:r>
              <a:rPr lang="nl-NL" dirty="0"/>
              <a:t>van </a:t>
            </a:r>
            <a:r>
              <a:rPr lang="nl-NL" dirty="0" err="1"/>
              <a:t>reactance</a:t>
            </a:r>
            <a:r>
              <a:rPr lang="nl-NL" dirty="0"/>
              <a:t> door </a:t>
            </a:r>
            <a:r>
              <a:rPr lang="nl-NL" dirty="0" smtClean="0"/>
              <a:t>werkrelatie</a:t>
            </a:r>
            <a:br>
              <a:rPr lang="nl-NL" dirty="0" smtClean="0"/>
            </a:br>
            <a:endParaRPr lang="nl-NL" dirty="0"/>
          </a:p>
          <a:p>
            <a:pPr lvl="1"/>
            <a:r>
              <a:rPr lang="nl-NL" dirty="0" smtClean="0"/>
              <a:t>opbouw </a:t>
            </a:r>
            <a:r>
              <a:rPr lang="nl-NL" dirty="0"/>
              <a:t>van </a:t>
            </a:r>
            <a:r>
              <a:rPr lang="nl-NL" dirty="0" smtClean="0"/>
              <a:t>vertrouwen</a:t>
            </a:r>
            <a:br>
              <a:rPr lang="nl-NL" dirty="0" smtClean="0"/>
            </a:br>
            <a:endParaRPr lang="nl-NL" dirty="0"/>
          </a:p>
          <a:p>
            <a:pPr lvl="1"/>
            <a:r>
              <a:rPr lang="nl-NL" dirty="0" smtClean="0"/>
              <a:t>erkenning </a:t>
            </a:r>
            <a:r>
              <a:rPr lang="nl-NL" dirty="0"/>
              <a:t>van </a:t>
            </a:r>
            <a:r>
              <a:rPr lang="nl-NL" dirty="0" smtClean="0"/>
              <a:t>competenties</a:t>
            </a:r>
            <a:br>
              <a:rPr lang="nl-NL" dirty="0" smtClean="0"/>
            </a:br>
            <a:endParaRPr lang="nl-NL" dirty="0"/>
          </a:p>
          <a:p>
            <a:pPr lvl="1"/>
            <a:r>
              <a:rPr lang="nl-NL" dirty="0" smtClean="0"/>
              <a:t>erkenning </a:t>
            </a:r>
            <a:r>
              <a:rPr lang="nl-NL" dirty="0"/>
              <a:t>van </a:t>
            </a:r>
            <a:r>
              <a:rPr lang="nl-NL" dirty="0" smtClean="0"/>
              <a:t>autonomie</a:t>
            </a:r>
            <a:br>
              <a:rPr lang="nl-NL" dirty="0" smtClean="0"/>
            </a:br>
            <a:endParaRPr lang="nl-NL" dirty="0"/>
          </a:p>
          <a:p>
            <a:r>
              <a:rPr lang="nl-NL" dirty="0"/>
              <a:t>Gesprekstechniek: motiverende gespreksvoering</a:t>
            </a:r>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3059908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Hoe verloopt de schuldhulpverlening</a:t>
            </a:r>
            <a:r>
              <a:rPr lang="en-GB" dirty="0"/>
              <a:t>? </a:t>
            </a:r>
            <a:endParaRPr lang="nl-NL" dirty="0"/>
          </a:p>
        </p:txBody>
      </p:sp>
      <p:sp>
        <p:nvSpPr>
          <p:cNvPr id="6" name="Content Placeholder 5"/>
          <p:cNvSpPr>
            <a:spLocks noGrp="1"/>
          </p:cNvSpPr>
          <p:nvPr>
            <p:ph idx="1"/>
          </p:nvPr>
        </p:nvSpPr>
        <p:spPr/>
        <p:txBody>
          <a:bodyPr/>
          <a:lstStyle/>
          <a:p>
            <a:r>
              <a:rPr lang="nl-NL" dirty="0" smtClean="0"/>
              <a:t>Aanmelding</a:t>
            </a:r>
            <a:br>
              <a:rPr lang="nl-NL" dirty="0" smtClean="0"/>
            </a:br>
            <a:endParaRPr lang="nl-NL" dirty="0"/>
          </a:p>
          <a:p>
            <a:r>
              <a:rPr lang="nl-NL" dirty="0" smtClean="0"/>
              <a:t>Sorteergroep</a:t>
            </a:r>
            <a:br>
              <a:rPr lang="nl-NL" dirty="0" smtClean="0"/>
            </a:br>
            <a:endParaRPr lang="nl-NL" dirty="0"/>
          </a:p>
          <a:p>
            <a:r>
              <a:rPr lang="nl-NL" dirty="0"/>
              <a:t>Intake / </a:t>
            </a:r>
            <a:r>
              <a:rPr lang="nl-NL" dirty="0" smtClean="0"/>
              <a:t>crisisinterventie</a:t>
            </a:r>
            <a:br>
              <a:rPr lang="nl-NL" dirty="0" smtClean="0"/>
            </a:br>
            <a:endParaRPr lang="nl-NL" dirty="0"/>
          </a:p>
          <a:p>
            <a:r>
              <a:rPr lang="nl-NL" dirty="0" smtClean="0"/>
              <a:t>Schuldregelingen</a:t>
            </a:r>
            <a:br>
              <a:rPr lang="nl-NL" dirty="0" smtClean="0"/>
            </a:br>
            <a:endParaRPr lang="nl-NL" dirty="0" smtClean="0"/>
          </a:p>
          <a:p>
            <a:pPr lvl="1"/>
            <a:r>
              <a:rPr lang="nl-NL" dirty="0" smtClean="0"/>
              <a:t>Minnelijk </a:t>
            </a:r>
            <a:r>
              <a:rPr lang="nl-NL" dirty="0"/>
              <a:t>traject: betalingsvoorstel </a:t>
            </a:r>
            <a:r>
              <a:rPr lang="nl-NL" dirty="0" smtClean="0"/>
              <a:t/>
            </a:r>
            <a:br>
              <a:rPr lang="nl-NL" dirty="0" smtClean="0"/>
            </a:br>
            <a:endParaRPr lang="nl-NL" dirty="0" smtClean="0"/>
          </a:p>
          <a:p>
            <a:pPr lvl="1"/>
            <a:r>
              <a:rPr lang="nl-NL" dirty="0" smtClean="0"/>
              <a:t>(</a:t>
            </a:r>
            <a:r>
              <a:rPr lang="nl-NL" dirty="0"/>
              <a:t>eventueel) Wettelijk </a:t>
            </a:r>
            <a:r>
              <a:rPr lang="nl-NL" dirty="0" smtClean="0"/>
              <a:t>traject</a:t>
            </a:r>
          </a:p>
          <a:p>
            <a:pPr lvl="2"/>
            <a:r>
              <a:rPr lang="nl-NL" dirty="0" smtClean="0"/>
              <a:t>3 </a:t>
            </a:r>
            <a:r>
              <a:rPr lang="nl-NL" dirty="0"/>
              <a:t>jaar </a:t>
            </a:r>
            <a:r>
              <a:rPr lang="nl-NL" dirty="0" err="1" smtClean="0"/>
              <a:t>Wsnp</a:t>
            </a:r>
            <a:r>
              <a:rPr lang="nl-NL" dirty="0" smtClean="0"/>
              <a:t>-bewind</a:t>
            </a:r>
          </a:p>
          <a:p>
            <a:pPr lvl="2"/>
            <a:r>
              <a:rPr lang="nl-NL" dirty="0" smtClean="0"/>
              <a:t>na </a:t>
            </a:r>
            <a:r>
              <a:rPr lang="nl-NL" dirty="0"/>
              <a:t>3 jaar: schone lei</a:t>
            </a:r>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390948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Interventies</a:t>
            </a:r>
            <a:endParaRPr lang="nl-NL" dirty="0"/>
          </a:p>
        </p:txBody>
      </p:sp>
      <p:sp>
        <p:nvSpPr>
          <p:cNvPr id="6" name="Content Placeholder 5"/>
          <p:cNvSpPr>
            <a:spLocks noGrp="1"/>
          </p:cNvSpPr>
          <p:nvPr>
            <p:ph idx="1"/>
          </p:nvPr>
        </p:nvSpPr>
        <p:spPr/>
        <p:txBody>
          <a:bodyPr/>
          <a:lstStyle/>
          <a:p>
            <a:r>
              <a:rPr lang="nl-NL" dirty="0"/>
              <a:t>Integrale </a:t>
            </a:r>
            <a:r>
              <a:rPr lang="nl-NL" dirty="0" smtClean="0"/>
              <a:t>schuldhulp:	= interventies </a:t>
            </a:r>
            <a:r>
              <a:rPr lang="nl-NL" dirty="0"/>
              <a:t>om </a:t>
            </a:r>
            <a:r>
              <a:rPr lang="nl-NL" dirty="0" smtClean="0"/>
              <a:t>materiële </a:t>
            </a:r>
            <a:r>
              <a:rPr lang="nl-NL" dirty="0"/>
              <a:t>en immateriële problemen op te </a:t>
            </a:r>
            <a:r>
              <a:rPr lang="nl-NL" dirty="0" smtClean="0"/>
              <a:t>lossen</a:t>
            </a:r>
            <a:br>
              <a:rPr lang="nl-NL" dirty="0" smtClean="0"/>
            </a:br>
            <a:endParaRPr lang="nl-NL" dirty="0"/>
          </a:p>
          <a:p>
            <a:r>
              <a:rPr lang="nl-NL" dirty="0" smtClean="0"/>
              <a:t>Stabilisatie:		= </a:t>
            </a:r>
            <a:r>
              <a:rPr lang="nl-NL" dirty="0"/>
              <a:t>geen nieuwe schulden, </a:t>
            </a:r>
            <a:r>
              <a:rPr lang="nl-NL" dirty="0" smtClean="0"/>
              <a:t>aan lopende </a:t>
            </a:r>
            <a:r>
              <a:rPr lang="nl-NL" dirty="0"/>
              <a:t>betalingsverplichtingen </a:t>
            </a:r>
            <a:r>
              <a:rPr lang="nl-NL" dirty="0" smtClean="0"/>
              <a:t>voldoen</a:t>
            </a:r>
            <a:br>
              <a:rPr lang="nl-NL" dirty="0" smtClean="0"/>
            </a:br>
            <a:endParaRPr lang="nl-NL" dirty="0"/>
          </a:p>
          <a:p>
            <a:r>
              <a:rPr lang="nl-NL" dirty="0" smtClean="0"/>
              <a:t>Nazorg</a:t>
            </a:r>
            <a:br>
              <a:rPr lang="nl-NL" dirty="0" smtClean="0"/>
            </a:br>
            <a:endParaRPr lang="nl-NL" dirty="0"/>
          </a:p>
          <a:p>
            <a:r>
              <a:rPr lang="nl-NL" dirty="0" smtClean="0"/>
              <a:t>Preventie</a:t>
            </a:r>
            <a:br>
              <a:rPr lang="nl-NL" dirty="0" smtClean="0"/>
            </a:br>
            <a:endParaRPr lang="nl-NL" dirty="0"/>
          </a:p>
          <a:p>
            <a:r>
              <a:rPr lang="nl-NL" dirty="0"/>
              <a:t>Financiële educatie</a:t>
            </a:r>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Tree>
    <p:extLst>
      <p:ext uri="{BB962C8B-B14F-4D97-AF65-F5344CB8AC3E}">
        <p14:creationId xmlns:p14="http://schemas.microsoft.com/office/powerpoint/2010/main" val="2967203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Samenvatting</a:t>
            </a:r>
          </a:p>
        </p:txBody>
      </p:sp>
      <p:sp>
        <p:nvSpPr>
          <p:cNvPr id="6" name="Content Placeholder 5"/>
          <p:cNvSpPr>
            <a:spLocks noGrp="1"/>
          </p:cNvSpPr>
          <p:nvPr>
            <p:ph idx="1"/>
          </p:nvPr>
        </p:nvSpPr>
        <p:spPr/>
        <p:txBody>
          <a:bodyPr/>
          <a:lstStyle/>
          <a:p>
            <a:r>
              <a:rPr lang="nl-NL" dirty="0"/>
              <a:t>Wat heb je geleerd</a:t>
            </a:r>
            <a:r>
              <a:rPr lang="nl-NL" dirty="0" smtClean="0"/>
              <a:t>:</a:t>
            </a:r>
            <a:br>
              <a:rPr lang="nl-NL" dirty="0" smtClean="0"/>
            </a:br>
            <a:endParaRPr lang="nl-NL" dirty="0"/>
          </a:p>
          <a:p>
            <a:pPr lvl="1"/>
            <a:r>
              <a:rPr lang="nl-NL" dirty="0"/>
              <a:t>Het begrip problematische </a:t>
            </a:r>
            <a:r>
              <a:rPr lang="nl-NL" dirty="0" smtClean="0"/>
              <a:t>schulden</a:t>
            </a:r>
            <a:br>
              <a:rPr lang="nl-NL" dirty="0" smtClean="0"/>
            </a:br>
            <a:endParaRPr lang="nl-NL" dirty="0"/>
          </a:p>
          <a:p>
            <a:pPr lvl="1"/>
            <a:r>
              <a:rPr lang="nl-NL" dirty="0"/>
              <a:t>De oorzaken van problematische </a:t>
            </a:r>
            <a:r>
              <a:rPr lang="nl-NL" dirty="0" smtClean="0"/>
              <a:t>schulden</a:t>
            </a:r>
            <a:br>
              <a:rPr lang="nl-NL" dirty="0" smtClean="0"/>
            </a:br>
            <a:endParaRPr lang="nl-NL" dirty="0"/>
          </a:p>
          <a:p>
            <a:pPr lvl="1"/>
            <a:r>
              <a:rPr lang="nl-NL" dirty="0"/>
              <a:t>Betrokken agogische </a:t>
            </a:r>
            <a:r>
              <a:rPr lang="nl-NL" dirty="0" smtClean="0"/>
              <a:t>disciplines</a:t>
            </a:r>
            <a:br>
              <a:rPr lang="nl-NL" dirty="0" smtClean="0"/>
            </a:br>
            <a:endParaRPr lang="nl-NL" dirty="0"/>
          </a:p>
          <a:p>
            <a:pPr lvl="1"/>
            <a:r>
              <a:rPr lang="nl-NL" dirty="0"/>
              <a:t>Schuldhulp = voorwaardelijke </a:t>
            </a:r>
            <a:r>
              <a:rPr lang="nl-NL" dirty="0" smtClean="0"/>
              <a:t>hulp</a:t>
            </a:r>
            <a:br>
              <a:rPr lang="nl-NL" dirty="0" smtClean="0"/>
            </a:br>
            <a:endParaRPr lang="nl-NL" dirty="0"/>
          </a:p>
          <a:p>
            <a:pPr lvl="1"/>
            <a:r>
              <a:rPr lang="nl-NL" dirty="0"/>
              <a:t>De inrichting van de schuldhulpverlening </a:t>
            </a:r>
            <a:r>
              <a:rPr lang="nl-NL" dirty="0" smtClean="0"/>
              <a:t/>
            </a:r>
            <a:br>
              <a:rPr lang="nl-NL" dirty="0" smtClean="0"/>
            </a:br>
            <a:endParaRPr lang="nl-NL" dirty="0"/>
          </a:p>
          <a:p>
            <a:pPr lvl="1"/>
            <a:r>
              <a:rPr lang="nl-NL" dirty="0"/>
              <a:t>De </a:t>
            </a:r>
            <a:r>
              <a:rPr lang="nl-NL" dirty="0" smtClean="0"/>
              <a:t>interventies </a:t>
            </a:r>
            <a:endParaRPr lang="nl-NL" dirty="0"/>
          </a:p>
          <a:p>
            <a:endParaRPr lang="nl-NL" dirty="0"/>
          </a:p>
        </p:txBody>
      </p:sp>
      <p:sp>
        <p:nvSpPr>
          <p:cNvPr id="7" name="Text Placeholder 6"/>
          <p:cNvSpPr>
            <a:spLocks noGrp="1"/>
          </p:cNvSpPr>
          <p:nvPr>
            <p:ph type="body" sz="quarter" idx="13"/>
          </p:nvPr>
        </p:nvSpPr>
        <p:spPr>
          <a:xfrm>
            <a:off x="317309" y="188640"/>
            <a:ext cx="4986603" cy="359138"/>
          </a:xfrm>
        </p:spPr>
        <p:txBody>
          <a:bodyPr/>
          <a:lstStyle/>
          <a:p>
            <a:r>
              <a:rPr lang="nl-NL" dirty="0"/>
              <a:t>Hoofdstuk </a:t>
            </a:r>
            <a:r>
              <a:rPr lang="nl-NL" dirty="0" smtClean="0"/>
              <a:t>12 </a:t>
            </a:r>
            <a:r>
              <a:rPr lang="nl-NL" dirty="0"/>
              <a:t>Een optelsom van competenties</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3165369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63</TotalTime>
  <Words>249</Words>
  <Application>Microsoft Office PowerPoint</Application>
  <PresentationFormat>Breedbeeld</PresentationFormat>
  <Paragraphs>95</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 2</vt:lpstr>
      <vt:lpstr>Presentatie Boom v1.3 (2)</vt:lpstr>
      <vt:lpstr>Integraal sociaal werk</vt:lpstr>
      <vt:lpstr>Waarover gaat de presentatie?</vt:lpstr>
      <vt:lpstr>Wat zijn problematische schulden?</vt:lpstr>
      <vt:lpstr>Soorten problematische schulden</vt:lpstr>
      <vt:lpstr>Agogisch handelen</vt:lpstr>
      <vt:lpstr>Schuldhulp = voorwaardelijke hulp</vt:lpstr>
      <vt:lpstr>Hoe verloopt de schuldhulpverlening? </vt:lpstr>
      <vt:lpstr>Interventies</vt:lpstr>
      <vt:lpstr>Samenvatting</vt:lpstr>
      <vt:lpstr>Discussiepunten</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17</cp:revision>
  <dcterms:created xsi:type="dcterms:W3CDTF">2015-12-07T07:56:03Z</dcterms:created>
  <dcterms:modified xsi:type="dcterms:W3CDTF">2016-08-22T10:06:06Z</dcterms:modified>
</cp:coreProperties>
</file>