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78" r:id="rId5"/>
    <p:sldId id="267" r:id="rId6"/>
    <p:sldId id="282" r:id="rId7"/>
    <p:sldId id="272" r:id="rId8"/>
    <p:sldId id="273" r:id="rId9"/>
    <p:sldId id="271" r:id="rId10"/>
    <p:sldId id="274" r:id="rId11"/>
    <p:sldId id="275" r:id="rId12"/>
    <p:sldId id="276" r:id="rId13"/>
    <p:sldId id="277" r:id="rId14"/>
    <p:sldId id="279" r:id="rId15"/>
    <p:sldId id="281" r:id="rId16"/>
    <p:sldId id="280" r:id="rId17"/>
    <p:sldId id="259" r:id="rId18"/>
  </p:sldIdLst>
  <p:sldSz cx="12192000" cy="6858000"/>
  <p:notesSz cx="6858000" cy="9144000"/>
  <p:defaultText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
    <p:bg>
      <p:bgPr>
        <a:solidFill>
          <a:srgbClr val="005DAA"/>
        </a:solidFill>
        <a:effectLst/>
      </p:bgPr>
    </p:bg>
    <p:spTree>
      <p:nvGrpSpPr>
        <p:cNvPr id="1" name=""/>
        <p:cNvGrpSpPr/>
        <p:nvPr/>
      </p:nvGrpSpPr>
      <p:grpSpPr>
        <a:xfrm>
          <a:off x="0" y="0"/>
          <a:ext cx="0" cy="0"/>
          <a:chOff x="0" y="0"/>
          <a:chExt cx="0" cy="0"/>
        </a:xfrm>
      </p:grpSpPr>
      <p:sp>
        <p:nvSpPr>
          <p:cNvPr id="7" name="Titel 1"/>
          <p:cNvSpPr>
            <a:spLocks noGrp="1"/>
          </p:cNvSpPr>
          <p:nvPr>
            <p:ph type="ctrTitle" hasCustomPrompt="1"/>
          </p:nvPr>
        </p:nvSpPr>
        <p:spPr>
          <a:xfrm>
            <a:off x="1086036" y="1329842"/>
            <a:ext cx="8497107" cy="1469685"/>
          </a:xfrm>
          <a:prstGeom prst="rect">
            <a:avLst/>
          </a:prstGeo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8" name="Ondertitel 2"/>
          <p:cNvSpPr>
            <a:spLocks noGrp="1"/>
          </p:cNvSpPr>
          <p:nvPr>
            <p:ph type="subTitle" idx="1" hasCustomPrompt="1"/>
          </p:nvPr>
        </p:nvSpPr>
        <p:spPr>
          <a:xfrm>
            <a:off x="1087341" y="2904277"/>
            <a:ext cx="8497107" cy="973887"/>
          </a:xfrm>
          <a:prstGeom prst="rect">
            <a:avLst/>
          </a:prstGeom>
        </p:spPr>
        <p:txBody>
          <a:bodyPr/>
          <a:lstStyle>
            <a:lvl1pPr marL="0" indent="0" algn="l">
              <a:buNone/>
              <a:defRPr sz="2667">
                <a:solidFill>
                  <a:schemeClr val="bg1"/>
                </a:solidFill>
                <a:latin typeface="+mj-l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341" y="4234319"/>
            <a:ext cx="2845171" cy="365040"/>
          </a:xfrm>
          <a:prstGeom prst="rect">
            <a:avLst/>
          </a:prstGeom>
        </p:spPr>
        <p:txBody>
          <a:bodyPr lIns="0" tIns="0" rIns="0" bIns="0" anchor="t" anchorCtr="0"/>
          <a:lstStyle>
            <a:lvl1pPr algn="l">
              <a:defRPr sz="1467">
                <a:solidFill>
                  <a:schemeClr val="bg1"/>
                </a:solidFill>
                <a:latin typeface="+mj-lt"/>
              </a:defRPr>
            </a:lvl1pPr>
          </a:lstStyle>
          <a:p>
            <a:fld id="{0BEFF0D9-C420-4C06-8CCB-E85D339D1CB8}" type="datetimeFigureOut">
              <a:rPr lang="nl-NL" smtClean="0"/>
              <a:t>24-8-2016</a:t>
            </a:fld>
            <a:endParaRPr lang="nl-NL"/>
          </a:p>
        </p:txBody>
      </p:sp>
      <p:sp>
        <p:nvSpPr>
          <p:cNvPr id="1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Tree>
    <p:extLst>
      <p:ext uri="{BB962C8B-B14F-4D97-AF65-F5344CB8AC3E}">
        <p14:creationId xmlns:p14="http://schemas.microsoft.com/office/powerpoint/2010/main" val="404249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reed">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smtClean="0"/>
              <a:t>Typ hier Hoofdstuk en nummer</a:t>
            </a:r>
            <a:endParaRPr lang="nl-NL" dirty="0"/>
          </a:p>
        </p:txBody>
      </p:sp>
      <p:sp>
        <p:nvSpPr>
          <p:cNvPr id="18" name="Tijdelijke aanduiding voor tekst 17"/>
          <p:cNvSpPr>
            <a:spLocks noGrp="1"/>
          </p:cNvSpPr>
          <p:nvPr>
            <p:ph type="body" sz="quarter" idx="14" hasCustomPrompt="1"/>
          </p:nvPr>
        </p:nvSpPr>
        <p:spPr>
          <a:xfrm>
            <a:off x="1106525" y="2180861"/>
            <a:ext cx="10367433" cy="3744384"/>
          </a:xfrm>
        </p:spPr>
        <p:txBody>
          <a:bodyPr/>
          <a:lstStyle>
            <a:lvl1pPr>
              <a:defRPr/>
            </a:lvl1pPr>
          </a:lstStyle>
          <a:p>
            <a:pPr lvl="0"/>
            <a:r>
              <a:rPr lang="nl-NL" dirty="0" smtClean="0"/>
              <a:t>Tekst</a:t>
            </a:r>
            <a:endParaRPr lang="nl-NL" dirty="0"/>
          </a:p>
        </p:txBody>
      </p:sp>
      <p:sp>
        <p:nvSpPr>
          <p:cNvPr id="24"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smtClean="0"/>
              <a:t>Titel</a:t>
            </a:r>
            <a:endParaRPr lang="nl-NL" dirty="0"/>
          </a:p>
        </p:txBody>
      </p:sp>
      <p:sp>
        <p:nvSpPr>
          <p:cNvPr id="5"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smtClean="0"/>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208203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ee tekstvakken">
    <p:spTree>
      <p:nvGrpSpPr>
        <p:cNvPr id="1" name=""/>
        <p:cNvGrpSpPr/>
        <p:nvPr/>
      </p:nvGrpSpPr>
      <p:grpSpPr>
        <a:xfrm>
          <a:off x="0" y="0"/>
          <a:ext cx="0" cy="0"/>
          <a:chOff x="0" y="0"/>
          <a:chExt cx="0" cy="0"/>
        </a:xfrm>
      </p:grpSpPr>
      <p:sp>
        <p:nvSpPr>
          <p:cNvPr id="15" name="***Tijdelijke aanduiding voor tekst 7"/>
          <p:cNvSpPr>
            <a:spLocks noGrp="1"/>
          </p:cNvSpPr>
          <p:nvPr>
            <p:ph type="body" sz="quarter" idx="13" hasCustomPrompt="1"/>
          </p:nvPr>
        </p:nvSpPr>
        <p:spPr>
          <a:xfrm>
            <a:off x="431372" y="164637"/>
            <a:ext cx="5304601" cy="480000"/>
          </a:xfrm>
        </p:spPr>
        <p:txBody>
          <a:bodyPr/>
          <a:lstStyle>
            <a:lvl1pPr marL="0" indent="0">
              <a:buFont typeface="Arial" panose="020B0604020202020204" pitchFamily="34" charset="0"/>
              <a:buNone/>
              <a:defRPr sz="2667">
                <a:solidFill>
                  <a:schemeClr val="bg1"/>
                </a:solidFill>
                <a:latin typeface="+mj-lt"/>
              </a:defRPr>
            </a:lvl1pPr>
            <a:lvl2pPr marL="0" indent="0">
              <a:buNone/>
              <a:defRPr sz="2667">
                <a:solidFill>
                  <a:schemeClr val="bg1"/>
                </a:solidFill>
              </a:defRPr>
            </a:lvl2pPr>
            <a:lvl3pPr marL="0" indent="0">
              <a:buNone/>
              <a:defRPr sz="2667">
                <a:solidFill>
                  <a:schemeClr val="bg1"/>
                </a:solidFill>
              </a:defRPr>
            </a:lvl3pPr>
            <a:lvl4pPr marL="0" indent="0">
              <a:buFont typeface="Arial" panose="020B0604020202020204" pitchFamily="34" charset="0"/>
              <a:buNone/>
              <a:defRPr sz="2667">
                <a:solidFill>
                  <a:schemeClr val="bg1"/>
                </a:solidFill>
              </a:defRPr>
            </a:lvl4pPr>
            <a:lvl5pPr marL="0" indent="0">
              <a:buFont typeface="Arial" panose="020B0604020202020204" pitchFamily="34" charset="0"/>
              <a:buNone/>
              <a:defRPr sz="2667">
                <a:solidFill>
                  <a:schemeClr val="bg1"/>
                </a:solidFill>
              </a:defRPr>
            </a:lvl5pPr>
          </a:lstStyle>
          <a:p>
            <a:pPr lvl="0"/>
            <a:r>
              <a:rPr lang="nl-NL" dirty="0" smtClean="0"/>
              <a:t>Typ hier Hoofdstuk en nummer</a:t>
            </a:r>
            <a:endParaRPr lang="nl-NL" dirty="0"/>
          </a:p>
        </p:txBody>
      </p:sp>
      <p:sp>
        <p:nvSpPr>
          <p:cNvPr id="16" name="Content Placeholder 5"/>
          <p:cNvSpPr>
            <a:spLocks noGrp="1"/>
          </p:cNvSpPr>
          <p:nvPr>
            <p:ph idx="1" hasCustomPrompt="1"/>
          </p:nvPr>
        </p:nvSpPr>
        <p:spPr>
          <a:xfrm>
            <a:off x="1103445" y="2564903"/>
            <a:ext cx="4937056" cy="3597143"/>
          </a:xfrm>
        </p:spPr>
        <p:txBody>
          <a:bodyPr/>
          <a:lstStyle>
            <a:lvl1pPr>
              <a:defRPr/>
            </a:lvl1pPr>
            <a:lvl2pPr>
              <a:defRPr/>
            </a:lvl2pPr>
            <a:lvl3pPr>
              <a:defRPr/>
            </a:lvl3pPr>
            <a:lvl4pPr>
              <a:defRPr/>
            </a:lvl4pPr>
          </a:lstStyle>
          <a:p>
            <a:r>
              <a:rPr lang="nl-NL" dirty="0" smtClean="0"/>
              <a:t>Tekst</a:t>
            </a:r>
          </a:p>
        </p:txBody>
      </p:sp>
      <p:sp>
        <p:nvSpPr>
          <p:cNvPr id="7" name="Tijdelijke aanduiding voor tekst 23"/>
          <p:cNvSpPr>
            <a:spLocks noGrp="1"/>
          </p:cNvSpPr>
          <p:nvPr>
            <p:ph type="body" sz="quarter" idx="15" hasCustomPrompt="1"/>
          </p:nvPr>
        </p:nvSpPr>
        <p:spPr>
          <a:xfrm>
            <a:off x="1102784" y="1221318"/>
            <a:ext cx="10369549" cy="768349"/>
          </a:xfrm>
        </p:spPr>
        <p:txBody>
          <a:bodyPr/>
          <a:lstStyle>
            <a:lvl1pPr marL="0" indent="0">
              <a:buNone/>
              <a:defRPr sz="5333">
                <a:solidFill>
                  <a:srgbClr val="005DAA"/>
                </a:solidFill>
                <a:latin typeface="Calibri Light" panose="020F0302020204030204" pitchFamily="34" charset="0"/>
              </a:defRPr>
            </a:lvl1pPr>
          </a:lstStyle>
          <a:p>
            <a:pPr lvl="0"/>
            <a:r>
              <a:rPr lang="nl-NL" dirty="0" smtClean="0"/>
              <a:t>Titel</a:t>
            </a:r>
            <a:endParaRPr lang="nl-NL" dirty="0"/>
          </a:p>
        </p:txBody>
      </p:sp>
      <p:sp>
        <p:nvSpPr>
          <p:cNvPr id="3" name="Tijdelijke aanduiding voor inhoud 2"/>
          <p:cNvSpPr>
            <a:spLocks noGrp="1"/>
          </p:cNvSpPr>
          <p:nvPr>
            <p:ph sz="quarter" idx="16" hasCustomPrompt="1"/>
          </p:nvPr>
        </p:nvSpPr>
        <p:spPr>
          <a:xfrm>
            <a:off x="1103446" y="1988840"/>
            <a:ext cx="10369549" cy="480053"/>
          </a:xfrm>
        </p:spPr>
        <p:txBody>
          <a:bodyPr/>
          <a:lstStyle>
            <a:lvl1pPr marL="0" indent="0">
              <a:buNone/>
              <a:defRPr sz="3000">
                <a:solidFill>
                  <a:srgbClr val="005DAA"/>
                </a:solidFill>
              </a:defRPr>
            </a:lvl1pPr>
          </a:lstStyle>
          <a:p>
            <a:pPr lvl="0"/>
            <a:r>
              <a:rPr lang="nl-NL" dirty="0" smtClean="0"/>
              <a:t>Ondertitel</a:t>
            </a:r>
            <a:endParaRPr lang="nl-NL" dirty="0"/>
          </a:p>
        </p:txBody>
      </p:sp>
      <p:sp>
        <p:nvSpPr>
          <p:cNvPr id="4" name="Tijdelijke aanduiding voor inhoud 3"/>
          <p:cNvSpPr>
            <a:spLocks noGrp="1"/>
          </p:cNvSpPr>
          <p:nvPr>
            <p:ph sz="quarter" idx="17" hasCustomPrompt="1"/>
          </p:nvPr>
        </p:nvSpPr>
        <p:spPr>
          <a:xfrm>
            <a:off x="6288618" y="2564903"/>
            <a:ext cx="5183716" cy="3552263"/>
          </a:xfrm>
          <a:ln>
            <a:solidFill>
              <a:schemeClr val="accent1"/>
            </a:solidFill>
          </a:ln>
        </p:spPr>
        <p:txBody>
          <a:bodyPr lIns="0" tIns="0" rIns="0" bIns="0"/>
          <a:lstStyle>
            <a:lvl1pPr>
              <a:defRPr>
                <a:solidFill>
                  <a:schemeClr val="tx1"/>
                </a:solidFill>
              </a:defRPr>
            </a:lvl1pPr>
          </a:lstStyle>
          <a:p>
            <a:pPr lvl="0"/>
            <a:r>
              <a:rPr lang="nl-NL" dirty="0" smtClean="0"/>
              <a:t>Tekst</a:t>
            </a:r>
            <a:endParaRPr lang="nl-NL" dirty="0"/>
          </a:p>
        </p:txBody>
      </p:sp>
      <p:sp>
        <p:nvSpPr>
          <p:cNvPr id="8"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smtClean="0"/>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420119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pyright">
    <p:bg>
      <p:bgPr>
        <a:solidFill>
          <a:srgbClr val="005DAA"/>
        </a:solidFill>
        <a:effectLst/>
      </p:bgPr>
    </p:bg>
    <p:spTree>
      <p:nvGrpSpPr>
        <p:cNvPr id="1" name=""/>
        <p:cNvGrpSpPr/>
        <p:nvPr/>
      </p:nvGrpSpPr>
      <p:grpSpPr>
        <a:xfrm>
          <a:off x="0" y="0"/>
          <a:ext cx="0" cy="0"/>
          <a:chOff x="0" y="0"/>
          <a:chExt cx="0" cy="0"/>
        </a:xfrm>
      </p:grpSpPr>
      <p:sp>
        <p:nvSpPr>
          <p:cNvPr id="11" name="Ondertitel 2"/>
          <p:cNvSpPr txBox="1">
            <a:spLocks/>
          </p:cNvSpPr>
          <p:nvPr/>
        </p:nvSpPr>
        <p:spPr>
          <a:xfrm>
            <a:off x="623391" y="4061484"/>
            <a:ext cx="11095332" cy="1298816"/>
          </a:xfrm>
          <a:prstGeom prst="rect">
            <a:avLst/>
          </a:prstGeom>
        </p:spPr>
        <p:txBody>
          <a:bodyPr vert="horz" lIns="0" tIns="0" rIns="0" bIns="0" rtlCol="0">
            <a:noAutofit/>
          </a:bodyPr>
          <a:lstStyle>
            <a:lvl1pPr marL="0" indent="0" algn="l" defTabSz="914400" rtl="0" eaLnBrk="1" latinLnBrk="0" hangingPunct="1">
              <a:lnSpc>
                <a:spcPct val="108000"/>
              </a:lnSpc>
              <a:spcBef>
                <a:spcPts val="0"/>
              </a:spcBef>
              <a:buClr>
                <a:schemeClr val="accent1"/>
              </a:buClr>
              <a:buSzPct val="80000"/>
              <a:buFont typeface="Wingdings 2" panose="05020102010507070707" pitchFamily="18" charset="2"/>
              <a:buNone/>
              <a:defRPr sz="1500" b="0" kern="1200">
                <a:solidFill>
                  <a:schemeClr val="bg1"/>
                </a:solidFill>
                <a:latin typeface="+mn-lt"/>
                <a:ea typeface="+mn-ea"/>
                <a:cs typeface="+mn-cs"/>
              </a:defRPr>
            </a:lvl1pPr>
            <a:lvl2pPr marL="457200" indent="0" algn="ctr" defTabSz="914400" rtl="0" eaLnBrk="1" latinLnBrk="0" hangingPunct="1">
              <a:lnSpc>
                <a:spcPct val="108000"/>
              </a:lnSpc>
              <a:spcBef>
                <a:spcPts val="0"/>
              </a:spcBef>
              <a:buClr>
                <a:schemeClr val="accent1"/>
              </a:buClr>
              <a:buFont typeface="Calibri" panose="020F0502020204030204"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lnSpc>
                <a:spcPct val="108000"/>
              </a:lnSpc>
              <a:spcBef>
                <a:spcPts val="0"/>
              </a:spcBef>
              <a:buClr>
                <a:schemeClr val="accent1"/>
              </a:buClr>
              <a:buFont typeface="Calibri Light" panose="020F0302020204030204" pitchFamily="34" charset="0"/>
              <a:buNone/>
              <a:defRPr sz="1800" b="0" kern="1200">
                <a:solidFill>
                  <a:schemeClr val="tx1">
                    <a:tint val="75000"/>
                  </a:schemeClr>
                </a:solidFill>
                <a:latin typeface="+mn-lt"/>
                <a:ea typeface="+mn-ea"/>
                <a:cs typeface="+mn-cs"/>
              </a:defRPr>
            </a:lvl3pPr>
            <a:lvl4pPr marL="1371600" indent="0" algn="ctr" defTabSz="914400" rtl="0" eaLnBrk="1" latinLnBrk="0" hangingPunct="1">
              <a:lnSpc>
                <a:spcPct val="108000"/>
              </a:lnSpc>
              <a:spcBef>
                <a:spcPts val="0"/>
              </a:spcBef>
              <a:buFont typeface="Arial" pitchFamily="34" charset="0"/>
              <a:buNone/>
              <a:defRPr sz="1800" b="1" kern="1200">
                <a:solidFill>
                  <a:schemeClr val="tx1">
                    <a:tint val="75000"/>
                  </a:schemeClr>
                </a:solidFill>
                <a:latin typeface="Calibri" panose="020F0502020204030204" pitchFamily="34" charset="0"/>
                <a:ea typeface="+mn-ea"/>
                <a:cs typeface="+mn-cs"/>
              </a:defRPr>
            </a:lvl4pPr>
            <a:lvl5pPr marL="18288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108000"/>
              </a:lnSpc>
              <a:spcBef>
                <a:spcPts val="0"/>
              </a:spcBef>
              <a:buFont typeface="Arial" pitchFamily="34" charset="0"/>
              <a:buNone/>
              <a:defRPr sz="1800" kern="1200">
                <a:solidFill>
                  <a:schemeClr val="tx1">
                    <a:tint val="75000"/>
                  </a:schemeClr>
                </a:solidFill>
                <a:latin typeface="+mn-lt"/>
                <a:ea typeface="+mn-ea"/>
                <a:cs typeface="+mn-cs"/>
              </a:defRPr>
            </a:lvl9pPr>
          </a:lstStyle>
          <a:p>
            <a:pPr marL="0" marR="0" lvl="0" indent="0" algn="l" defTabSz="1219170" rtl="0" eaLnBrk="1" fontAlgn="auto" latinLnBrk="0" hangingPunct="1">
              <a:lnSpc>
                <a:spcPct val="108000"/>
              </a:lnSpc>
              <a:spcBef>
                <a:spcPts val="0"/>
              </a:spcBef>
              <a:spcAft>
                <a:spcPts val="0"/>
              </a:spcAft>
              <a:buClr>
                <a:srgbClr val="005DAA"/>
              </a:buClr>
              <a:buSzPct val="80000"/>
              <a:buFont typeface="Wingdings 2" panose="05020102010507070707" pitchFamily="18" charset="2"/>
              <a:buNone/>
              <a:tabLst/>
              <a:defRPr/>
            </a:pPr>
            <a:r>
              <a:rPr kumimoji="0" lang="nl-NL" sz="2000" b="0" i="0" u="none" strike="noStrike" kern="1200" cap="none" spc="0" normalizeH="0" baseline="0" noProof="0" dirty="0" smtClean="0">
                <a:ln>
                  <a:noFill/>
                </a:ln>
                <a:solidFill>
                  <a:sysClr val="window" lastClr="FFFFFF"/>
                </a:solidFill>
                <a:effectLst/>
                <a:uLnTx/>
                <a:uFillTx/>
                <a:latin typeface="Calibri"/>
                <a:ea typeface="+mn-ea"/>
                <a:cs typeface="+mn-cs"/>
              </a:rPr>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kumimoji="0" lang="nl-NL" sz="2000" b="0" i="0" u="none" strike="noStrike" kern="1200" cap="none" spc="0" normalizeH="0" baseline="0" noProof="0" dirty="0">
              <a:ln>
                <a:noFill/>
              </a:ln>
              <a:solidFill>
                <a:sysClr val="window" lastClr="FFFFFF"/>
              </a:solidFill>
              <a:effectLst/>
              <a:uLnTx/>
              <a:uFillTx/>
              <a:latin typeface="Calibri"/>
              <a:ea typeface="+mn-ea"/>
              <a:cs typeface="+mn-cs"/>
            </a:endParaRPr>
          </a:p>
        </p:txBody>
      </p:sp>
      <p:grpSp>
        <p:nvGrpSpPr>
          <p:cNvPr id="14" name="Group 78"/>
          <p:cNvGrpSpPr>
            <a:grpSpLocks noChangeAspect="1"/>
          </p:cNvGrpSpPr>
          <p:nvPr/>
        </p:nvGrpSpPr>
        <p:grpSpPr bwMode="auto">
          <a:xfrm>
            <a:off x="629014" y="5583567"/>
            <a:ext cx="1513417" cy="529167"/>
            <a:chOff x="692" y="3562"/>
            <a:chExt cx="715" cy="250"/>
          </a:xfrm>
        </p:grpSpPr>
        <p:sp>
          <p:nvSpPr>
            <p:cNvPr id="15"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6"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sp>
          <p:nvSpPr>
            <p:cNvPr id="17"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sz="2400"/>
            </a:p>
          </p:txBody>
        </p:sp>
      </p:grpSp>
      <p:sp>
        <p:nvSpPr>
          <p:cNvPr id="20" name="Freeform 6"/>
          <p:cNvSpPr>
            <a:spLocks noChangeAspect="1" noEditPoints="1"/>
          </p:cNvSpPr>
          <p:nvPr/>
        </p:nvSpPr>
        <p:spPr bwMode="auto">
          <a:xfrm>
            <a:off x="11116801" y="6292800"/>
            <a:ext cx="757257" cy="22560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121920" tIns="60960" rIns="121920" bIns="60960" numCol="1" anchor="t" anchorCtr="0" compatLnSpc="1">
            <a:prstTxWarp prst="textNoShape">
              <a:avLst/>
            </a:prstTxWarp>
          </a:bodyPr>
          <a:lstStyle/>
          <a:p>
            <a:endParaRPr lang="nl-NL" sz="2400" dirty="0"/>
          </a:p>
        </p:txBody>
      </p:sp>
      <p:sp>
        <p:nvSpPr>
          <p:cNvPr id="2" name="Tekstvak 1"/>
          <p:cNvSpPr txBox="1"/>
          <p:nvPr/>
        </p:nvSpPr>
        <p:spPr>
          <a:xfrm>
            <a:off x="623391" y="3429001"/>
            <a:ext cx="510076" cy="461665"/>
          </a:xfrm>
          <a:prstGeom prst="rect">
            <a:avLst/>
          </a:prstGeom>
          <a:noFill/>
        </p:spPr>
        <p:txBody>
          <a:bodyPr wrap="none" rtlCol="0">
            <a:spAutoFit/>
          </a:bodyPr>
          <a:lstStyle/>
          <a:p>
            <a:r>
              <a:rPr kumimoji="0" lang="nl-NL" sz="2400" b="1" i="0" u="none" strike="noStrike" kern="1200" cap="none" spc="0" normalizeH="0" baseline="0" noProof="0" dirty="0" smtClean="0">
                <a:ln>
                  <a:noFill/>
                </a:ln>
                <a:solidFill>
                  <a:prstClr val="white"/>
                </a:solidFill>
                <a:effectLst/>
                <a:uLnTx/>
                <a:uFillTx/>
                <a:latin typeface="Calibri" panose="020F0502020204030204" pitchFamily="34" charset="0"/>
                <a:ea typeface="+mn-ea"/>
                <a:cs typeface="+mn-cs"/>
              </a:rPr>
              <a:t>© </a:t>
            </a:r>
            <a:endParaRPr lang="nl-NL" sz="2400" dirty="0"/>
          </a:p>
        </p:txBody>
      </p:sp>
      <p:sp>
        <p:nvSpPr>
          <p:cNvPr id="5" name="Tijdelijke aanduiding voor tekst 4"/>
          <p:cNvSpPr>
            <a:spLocks noGrp="1"/>
          </p:cNvSpPr>
          <p:nvPr>
            <p:ph type="body" sz="quarter" idx="11" hasCustomPrompt="1"/>
          </p:nvPr>
        </p:nvSpPr>
        <p:spPr>
          <a:xfrm>
            <a:off x="1007435" y="3483200"/>
            <a:ext cx="2880320" cy="384043"/>
          </a:xfrm>
        </p:spPr>
        <p:txBody>
          <a:bodyPr/>
          <a:lstStyle>
            <a:lvl1pPr>
              <a:defRPr sz="2400">
                <a:solidFill>
                  <a:schemeClr val="bg1"/>
                </a:solidFill>
              </a:defRPr>
            </a:lvl1pPr>
          </a:lstStyle>
          <a:p>
            <a:pPr lvl="0"/>
            <a:r>
              <a:rPr lang="nl-NL" dirty="0" smtClean="0"/>
              <a:t>&lt;Naam&gt;</a:t>
            </a:r>
            <a:endParaRPr lang="nl-NL" dirty="0"/>
          </a:p>
        </p:txBody>
      </p:sp>
      <p:sp>
        <p:nvSpPr>
          <p:cNvPr id="6" name="Tekstvak 5"/>
          <p:cNvSpPr txBox="1"/>
          <p:nvPr/>
        </p:nvSpPr>
        <p:spPr>
          <a:xfrm>
            <a:off x="3791744" y="3470036"/>
            <a:ext cx="6432715" cy="379656"/>
          </a:xfrm>
          <a:prstGeom prst="rect">
            <a:avLst/>
          </a:prstGeom>
          <a:noFill/>
        </p:spPr>
        <p:txBody>
          <a:bodyPr wrap="square" rtlCol="0">
            <a:spAutoFit/>
          </a:bodyPr>
          <a:lstStyle/>
          <a:p>
            <a:pPr lvl="0"/>
            <a:r>
              <a:rPr kumimoji="0" lang="nl-NL" sz="1867" b="1" i="0" u="none" strike="noStrike" kern="1200" cap="none" spc="0" normalizeH="0" baseline="0" noProof="0" dirty="0" smtClean="0">
                <a:ln>
                  <a:noFill/>
                </a:ln>
                <a:solidFill>
                  <a:prstClr val="white"/>
                </a:solidFill>
                <a:effectLst/>
                <a:uLnTx/>
                <a:uFillTx/>
                <a:latin typeface="Calibri" panose="020F0502020204030204" pitchFamily="34" charset="0"/>
                <a:ea typeface="+mn-ea"/>
                <a:cs typeface="+mn-cs"/>
              </a:rPr>
              <a:t>| Boom uitgevers Amsterdam BV</a:t>
            </a:r>
            <a:endParaRPr lang="nl-NL" sz="2400" dirty="0"/>
          </a:p>
        </p:txBody>
      </p:sp>
      <p:sp>
        <p:nvSpPr>
          <p:cNvPr id="12" name="Tijdelijke aanduiding voor dianummer 5"/>
          <p:cNvSpPr txBox="1">
            <a:spLocks/>
          </p:cNvSpPr>
          <p:nvPr/>
        </p:nvSpPr>
        <p:spPr>
          <a:xfrm>
            <a:off x="290368" y="6278697"/>
            <a:ext cx="1296169" cy="365040"/>
          </a:xfrm>
          <a:prstGeom prst="rect">
            <a:avLst/>
          </a:prstGeom>
        </p:spPr>
        <p:txBody>
          <a:bodyPr vert="horz" lIns="0" tIns="0" rIns="0" bIns="0" rtlCol="0" anchor="ctr">
            <a:noAutofit/>
          </a:bodyPr>
          <a:lstStyle>
            <a:defPPr>
              <a:defRPr lang="nl-NL"/>
            </a:defPPr>
            <a:lvl1pPr marL="0" algn="r" defTabSz="914400" rtl="0" eaLnBrk="1" latinLnBrk="0" hangingPunct="1">
              <a:defRPr sz="1100" kern="120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nl-NL" sz="1467" noProof="1" smtClean="0"/>
              <a:t>pagina  </a:t>
            </a:r>
            <a:fld id="{1336C48C-F87C-4E4B-81EF-5027B17D1F61}" type="slidenum">
              <a:rPr lang="nl-NL" sz="1467" noProof="1" smtClean="0"/>
              <a:pPr algn="l"/>
              <a:t>‹nr.›</a:t>
            </a:fld>
            <a:endParaRPr lang="nl-NL" sz="1467" noProof="1"/>
          </a:p>
        </p:txBody>
      </p:sp>
    </p:spTree>
    <p:extLst>
      <p:ext uri="{BB962C8B-B14F-4D97-AF65-F5344CB8AC3E}">
        <p14:creationId xmlns:p14="http://schemas.microsoft.com/office/powerpoint/2010/main" val="358407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nl-NL"/>
          </a:p>
        </p:txBody>
      </p:sp>
      <p:sp>
        <p:nvSpPr>
          <p:cNvPr id="3" name="Tijdelijke aanduiding voor inhoud 2"/>
          <p:cNvSpPr>
            <a:spLocks noGrp="1"/>
          </p:cNvSpPr>
          <p:nvPr>
            <p:ph sz="half" idx="1"/>
          </p:nvPr>
        </p:nvSpPr>
        <p:spPr>
          <a:xfrm>
            <a:off x="609600" y="2086830"/>
            <a:ext cx="5384800" cy="4039333"/>
          </a:xfrm>
        </p:spPr>
        <p:txBody>
          <a:bodyPr>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l-NL" noProof="0" dirty="0"/>
          </a:p>
        </p:txBody>
      </p:sp>
      <p:sp>
        <p:nvSpPr>
          <p:cNvPr id="8" name="Tijdelijke aanduiding voor inhoud 2"/>
          <p:cNvSpPr>
            <a:spLocks noGrp="1"/>
          </p:cNvSpPr>
          <p:nvPr>
            <p:ph sz="half" idx="13"/>
          </p:nvPr>
        </p:nvSpPr>
        <p:spPr>
          <a:xfrm>
            <a:off x="6197600" y="2085609"/>
            <a:ext cx="5384800" cy="4039333"/>
          </a:xfrm>
        </p:spPr>
        <p:txBody>
          <a:bodyPr>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l-NL" noProof="0" dirty="0"/>
          </a:p>
        </p:txBody>
      </p:sp>
      <p:sp>
        <p:nvSpPr>
          <p:cNvPr id="5" name="Tijdelijke aanduiding voor voettekst 4"/>
          <p:cNvSpPr>
            <a:spLocks noGrp="1"/>
          </p:cNvSpPr>
          <p:nvPr>
            <p:ph type="ftr" sz="quarter" idx="14"/>
          </p:nvPr>
        </p:nvSpPr>
        <p:spPr>
          <a:xfrm>
            <a:off x="609600" y="6124576"/>
            <a:ext cx="3860800" cy="365125"/>
          </a:xfrm>
          <a:prstGeom prst="rect">
            <a:avLst/>
          </a:prstGeom>
        </p:spPr>
        <p:txBody>
          <a:bodyPr/>
          <a:lstStyle>
            <a:lvl1pPr>
              <a:defRPr/>
            </a:lvl1pPr>
          </a:lstStyle>
          <a:p>
            <a:pPr>
              <a:defRPr/>
            </a:pPr>
            <a:endParaRPr lang="nl-NL"/>
          </a:p>
        </p:txBody>
      </p:sp>
      <p:sp>
        <p:nvSpPr>
          <p:cNvPr id="6" name="Tijdelijke aanduiding voor dianummer 5"/>
          <p:cNvSpPr>
            <a:spLocks noGrp="1"/>
          </p:cNvSpPr>
          <p:nvPr>
            <p:ph type="sldNum" sz="quarter" idx="15"/>
          </p:nvPr>
        </p:nvSpPr>
        <p:spPr>
          <a:xfrm>
            <a:off x="11006667" y="6124576"/>
            <a:ext cx="836084" cy="365125"/>
          </a:xfrm>
          <a:prstGeom prst="rect">
            <a:avLst/>
          </a:prstGeom>
        </p:spPr>
        <p:txBody>
          <a:bodyPr/>
          <a:lstStyle>
            <a:lvl1pPr>
              <a:defRPr/>
            </a:lvl1pPr>
          </a:lstStyle>
          <a:p>
            <a:pPr>
              <a:defRPr/>
            </a:pPr>
            <a:fld id="{7E139BEA-E3B4-4059-BD37-A4D48B3D162E}" type="slidenum">
              <a:rPr lang="nl-NL"/>
              <a:pPr>
                <a:defRPr/>
              </a:pPr>
              <a:t>‹nr.›</a:t>
            </a:fld>
            <a:endParaRPr lang="nl-NL"/>
          </a:p>
        </p:txBody>
      </p:sp>
    </p:spTree>
    <p:extLst>
      <p:ext uri="{BB962C8B-B14F-4D97-AF65-F5344CB8AC3E}">
        <p14:creationId xmlns:p14="http://schemas.microsoft.com/office/powerpoint/2010/main" val="24649066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chthoek 12"/>
          <p:cNvSpPr/>
          <p:nvPr/>
        </p:nvSpPr>
        <p:spPr>
          <a:xfrm>
            <a:off x="0" y="0"/>
            <a:ext cx="12193587" cy="665845"/>
          </a:xfrm>
          <a:prstGeom prst="rect">
            <a:avLst/>
          </a:prstGeom>
          <a:solidFill>
            <a:srgbClr val="005DAA"/>
          </a:solidFill>
          <a:ln w="25400" cap="flat" cmpd="sng" algn="ctr">
            <a:noFill/>
            <a:prstDash val="solid"/>
          </a:ln>
          <a:effectLst/>
        </p:spPr>
        <p:txBody>
          <a:bodyPr lIns="91428" tIns="45713" rIns="91428" bIns="45713" rtlCol="0" anchor="ctr"/>
          <a:lstStyle/>
          <a:p>
            <a:pPr marL="0" marR="0" lvl="0" indent="0" algn="ctr" defTabSz="914377" eaLnBrk="1" fontAlgn="auto" latinLnBrk="0" hangingPunct="1">
              <a:lnSpc>
                <a:spcPct val="100000"/>
              </a:lnSpc>
              <a:spcBef>
                <a:spcPts val="0"/>
              </a:spcBef>
              <a:spcAft>
                <a:spcPts val="0"/>
              </a:spcAft>
              <a:buClrTx/>
              <a:buSzTx/>
              <a:buFontTx/>
              <a:buNone/>
              <a:tabLst/>
              <a:defRPr/>
            </a:pPr>
            <a:endParaRPr kumimoji="0" lang="nl-NL" sz="1867" b="0" i="0" u="none" strike="noStrike" kern="0" cap="none" spc="0" normalizeH="0" baseline="0" noProof="0" dirty="0">
              <a:ln>
                <a:noFill/>
              </a:ln>
              <a:solidFill>
                <a:prstClr val="white"/>
              </a:solidFill>
              <a:effectLst/>
              <a:uLnTx/>
              <a:uFillTx/>
              <a:latin typeface="Calibri"/>
              <a:ea typeface="+mn-ea"/>
              <a:cs typeface="+mn-cs"/>
            </a:endParaRPr>
          </a:p>
        </p:txBody>
      </p:sp>
      <p:sp>
        <p:nvSpPr>
          <p:cNvPr id="15" name="Tijdelijke aanduiding voor tekst 2"/>
          <p:cNvSpPr>
            <a:spLocks noGrp="1"/>
          </p:cNvSpPr>
          <p:nvPr>
            <p:ph type="body" idx="1"/>
          </p:nvPr>
        </p:nvSpPr>
        <p:spPr>
          <a:xfrm>
            <a:off x="1106523" y="2152497"/>
            <a:ext cx="10441359" cy="3815116"/>
          </a:xfrm>
          <a:prstGeom prst="rect">
            <a:avLst/>
          </a:prstGeom>
        </p:spPr>
        <p:txBody>
          <a:bodyPr vert="horz" lIns="0" tIns="0" rIns="0" bIns="0" rtlCol="0">
            <a:noAutofit/>
          </a:bodyPr>
          <a:lstStyle/>
          <a:p>
            <a:pPr marL="250819" marR="0" lvl="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Klik om de modelstijlen te bewerken</a:t>
            </a:r>
          </a:p>
          <a:p>
            <a:pPr marL="503987" marR="0" lvl="1"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Tweede niveau</a:t>
            </a:r>
          </a:p>
          <a:p>
            <a:pPr marL="755981" marR="0" lvl="2"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Derde niveau</a:t>
            </a:r>
          </a:p>
          <a:p>
            <a:pPr marL="0" marR="0" lvl="3"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1" i="0" u="none" strike="noStrike" kern="1200" cap="none" spc="0" normalizeH="0" baseline="0" noProof="1" smtClean="0">
                <a:ln>
                  <a:noFill/>
                </a:ln>
                <a:solidFill>
                  <a:prstClr val="black"/>
                </a:solidFill>
                <a:effectLst/>
                <a:uLnTx/>
                <a:uFillTx/>
                <a:latin typeface="Calibri" panose="020F0502020204030204" pitchFamily="34" charset="0"/>
                <a:ea typeface="+mn-ea"/>
                <a:cs typeface="+mn-cs"/>
              </a:rPr>
              <a:t>Vierde niveau</a:t>
            </a:r>
          </a:p>
          <a:p>
            <a:pPr marL="0" marR="0" lvl="4"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Vijfde niveau</a:t>
            </a:r>
          </a:p>
          <a:p>
            <a:pPr marL="251994" marR="0" lvl="5"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Zesde niveau</a:t>
            </a:r>
          </a:p>
          <a:p>
            <a:pPr marL="467988" marR="0" lvl="6"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Zevende niveau</a:t>
            </a:r>
          </a:p>
          <a:p>
            <a:pPr marL="683983" marR="0" lvl="7"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Achtste niveau</a:t>
            </a:r>
          </a:p>
          <a:p>
            <a:pPr marL="0" marR="0" lvl="8" indent="0" algn="l" defTabSz="914377" rtl="0" eaLnBrk="1" fontAlgn="auto" latinLnBrk="0" hangingPunct="1">
              <a:lnSpc>
                <a:spcPct val="108000"/>
              </a:lnSpc>
              <a:spcBef>
                <a:spcPts val="0"/>
              </a:spcBef>
              <a:spcAft>
                <a:spcPts val="0"/>
              </a:spcAft>
              <a:buClrTx/>
              <a:buSzTx/>
              <a:buFont typeface="Arial" pitchFamily="34" charset="0"/>
              <a:buNone/>
              <a:tabLst/>
              <a:defRPr/>
            </a:pPr>
            <a:r>
              <a:rPr kumimoji="0" lang="nl-NL" sz="1867" b="0" i="0" u="none" strike="noStrike" kern="1200" cap="none" spc="0" normalizeH="0" baseline="0" noProof="1" smtClean="0">
                <a:ln>
                  <a:noFill/>
                </a:ln>
                <a:solidFill>
                  <a:prstClr val="black"/>
                </a:solidFill>
                <a:effectLst/>
                <a:uLnTx/>
                <a:uFillTx/>
                <a:latin typeface="+mn-lt"/>
                <a:ea typeface="+mn-ea"/>
                <a:cs typeface="+mn-cs"/>
              </a:rPr>
              <a:t>Negende niveau</a:t>
            </a:r>
            <a:endParaRPr kumimoji="0" lang="nl-NL" sz="1867" b="0" i="0" u="none" strike="noStrike" kern="1200" cap="none" spc="0" normalizeH="0" baseline="0" noProof="1">
              <a:ln>
                <a:noFill/>
              </a:ln>
              <a:solidFill>
                <a:prstClr val="black"/>
              </a:solidFill>
              <a:effectLst/>
              <a:uLnTx/>
              <a:uFillTx/>
              <a:latin typeface="+mn-lt"/>
              <a:ea typeface="+mn-ea"/>
              <a:cs typeface="+mn-cs"/>
            </a:endParaRPr>
          </a:p>
        </p:txBody>
      </p:sp>
      <p:sp>
        <p:nvSpPr>
          <p:cNvPr id="17" name="Freeform 6"/>
          <p:cNvSpPr>
            <a:spLocks noEditPoints="1"/>
          </p:cNvSpPr>
          <p:nvPr/>
        </p:nvSpPr>
        <p:spPr bwMode="auto">
          <a:xfrm>
            <a:off x="11118711" y="6292995"/>
            <a:ext cx="762099" cy="226960"/>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28" tIns="45713" rIns="91428" bIns="45713" numCol="1" anchor="t" anchorCtr="0" compatLnSpc="1">
            <a:prstTxWarp prst="textNoShape">
              <a:avLst/>
            </a:prstTxWarp>
          </a:bodyPr>
          <a:lstStyle/>
          <a:p>
            <a:endParaRPr lang="nl-NL" sz="2400" dirty="0"/>
          </a:p>
        </p:txBody>
      </p:sp>
      <p:sp>
        <p:nvSpPr>
          <p:cNvPr id="18" name="Tijdelijke aanduiding voor titel 1"/>
          <p:cNvSpPr>
            <a:spLocks noGrp="1"/>
          </p:cNvSpPr>
          <p:nvPr>
            <p:ph type="title"/>
          </p:nvPr>
        </p:nvSpPr>
        <p:spPr>
          <a:xfrm>
            <a:off x="1106523" y="1007968"/>
            <a:ext cx="10441359" cy="938003"/>
          </a:xfrm>
          <a:prstGeom prst="rect">
            <a:avLst/>
          </a:prstGeom>
        </p:spPr>
        <p:txBody>
          <a:bodyPr vert="horz" lIns="0" tIns="0" rIns="0" bIns="0" rtlCol="0" anchor="b">
            <a:noAutofit/>
          </a:bodyPr>
          <a:lstStyle/>
          <a:p>
            <a:r>
              <a:rPr lang="nl-NL" noProof="1" smtClean="0"/>
              <a:t>Klik om de stijl te bewerken</a:t>
            </a:r>
            <a:endParaRPr lang="nl-NL" noProof="1"/>
          </a:p>
        </p:txBody>
      </p:sp>
    </p:spTree>
    <p:extLst>
      <p:ext uri="{BB962C8B-B14F-4D97-AF65-F5344CB8AC3E}">
        <p14:creationId xmlns:p14="http://schemas.microsoft.com/office/powerpoint/2010/main" val="9302992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377" rtl="0" eaLnBrk="1" latinLnBrk="0" hangingPunct="1">
        <a:spcBef>
          <a:spcPct val="0"/>
        </a:spcBef>
        <a:buNone/>
        <a:defRPr sz="4000" kern="1200">
          <a:solidFill>
            <a:srgbClr val="005DAA"/>
          </a:solidFill>
          <a:latin typeface="Calibri Light" panose="020F0302020204030204" pitchFamily="34" charset="0"/>
          <a:ea typeface="+mj-ea"/>
          <a:cs typeface="+mj-cs"/>
        </a:defRPr>
      </a:lvl1pPr>
    </p:titleStyle>
    <p:bodyStyle>
      <a:lvl1pPr marL="250819" marR="0" indent="-250819" algn="l" defTabSz="914377" rtl="0" eaLnBrk="1" fontAlgn="auto" latinLnBrk="0" hangingPunct="1">
        <a:lnSpc>
          <a:spcPct val="108000"/>
        </a:lnSpc>
        <a:spcBef>
          <a:spcPts val="0"/>
        </a:spcBef>
        <a:spcAft>
          <a:spcPts val="0"/>
        </a:spcAft>
        <a:buClr>
          <a:srgbClr val="005DAA"/>
        </a:buClr>
        <a:buSzPct val="80000"/>
        <a:buFont typeface="Wingdings 2" panose="05020102010507070707" pitchFamily="18" charset="2"/>
        <a:buChar char=""/>
        <a:tabLst/>
        <a:defRPr sz="1867" kern="1200">
          <a:solidFill>
            <a:schemeClr val="tx1"/>
          </a:solidFill>
          <a:latin typeface="+mn-lt"/>
          <a:ea typeface="+mn-ea"/>
          <a:cs typeface="+mn-cs"/>
        </a:defRPr>
      </a:lvl1pPr>
      <a:lvl2pPr marL="503987" marR="0" indent="-250819" algn="l" defTabSz="914377" rtl="0" eaLnBrk="1" fontAlgn="auto" latinLnBrk="0" hangingPunct="1">
        <a:lnSpc>
          <a:spcPct val="108000"/>
        </a:lnSpc>
        <a:spcBef>
          <a:spcPts val="0"/>
        </a:spcBef>
        <a:spcAft>
          <a:spcPts val="0"/>
        </a:spcAft>
        <a:buClr>
          <a:srgbClr val="005DAA"/>
        </a:buClr>
        <a:buSzTx/>
        <a:buFont typeface="Calibri" panose="020F0502020204030204" pitchFamily="34" charset="0"/>
        <a:buChar char="–"/>
        <a:tabLst/>
        <a:defRPr sz="1867" kern="1200">
          <a:solidFill>
            <a:schemeClr val="tx1"/>
          </a:solidFill>
          <a:latin typeface="+mn-lt"/>
          <a:ea typeface="+mn-ea"/>
          <a:cs typeface="+mn-cs"/>
        </a:defRPr>
      </a:lvl2pPr>
      <a:lvl3pPr marL="755981" marR="0" indent="-250819" algn="l" defTabSz="914377" rtl="0" eaLnBrk="1" fontAlgn="auto" latinLnBrk="0" hangingPunct="1">
        <a:lnSpc>
          <a:spcPct val="108000"/>
        </a:lnSpc>
        <a:spcBef>
          <a:spcPts val="0"/>
        </a:spcBef>
        <a:spcAft>
          <a:spcPts val="0"/>
        </a:spcAft>
        <a:buClr>
          <a:srgbClr val="005DAA"/>
        </a:buClr>
        <a:buSzTx/>
        <a:buFont typeface="Calibri Light" panose="020F0302020204030204" pitchFamily="34" charset="0"/>
        <a:buChar char="•"/>
        <a:tabLst/>
        <a:defRPr sz="1867" kern="1200">
          <a:solidFill>
            <a:schemeClr val="tx1"/>
          </a:solidFill>
          <a:latin typeface="+mn-lt"/>
          <a:ea typeface="+mn-ea"/>
          <a:cs typeface="+mn-cs"/>
        </a:defRPr>
      </a:lvl3pPr>
      <a:lvl4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4pPr>
      <a:lvl5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2000" kern="1200">
          <a:solidFill>
            <a:schemeClr val="tx1"/>
          </a:solidFill>
          <a:latin typeface="+mn-lt"/>
          <a:ea typeface="+mn-ea"/>
          <a:cs typeface="+mn-cs"/>
        </a:defRPr>
      </a:lvl9pPr>
    </p:bodyStyle>
    <p:otherStyle>
      <a:defPPr>
        <a:defRPr lang="nl-NL"/>
      </a:defPPr>
      <a:lvl1pPr marL="0" algn="l" defTabSz="914377" rtl="0" eaLnBrk="1" latinLnBrk="0" hangingPunct="1">
        <a:defRPr sz="1867" kern="1200">
          <a:solidFill>
            <a:schemeClr val="tx1"/>
          </a:solidFill>
          <a:latin typeface="+mn-lt"/>
          <a:ea typeface="+mn-ea"/>
          <a:cs typeface="+mn-cs"/>
        </a:defRPr>
      </a:lvl1pPr>
      <a:lvl2pPr marL="457189" algn="l" defTabSz="914377" rtl="0" eaLnBrk="1" latinLnBrk="0" hangingPunct="1">
        <a:defRPr sz="1867" kern="1200">
          <a:solidFill>
            <a:schemeClr val="tx1"/>
          </a:solidFill>
          <a:latin typeface="+mn-lt"/>
          <a:ea typeface="+mn-ea"/>
          <a:cs typeface="+mn-cs"/>
        </a:defRPr>
      </a:lvl2pPr>
      <a:lvl3pPr marL="914377" algn="l" defTabSz="914377" rtl="0" eaLnBrk="1" latinLnBrk="0" hangingPunct="1">
        <a:defRPr sz="1867" kern="1200">
          <a:solidFill>
            <a:schemeClr val="tx1"/>
          </a:solidFill>
          <a:latin typeface="+mn-lt"/>
          <a:ea typeface="+mn-ea"/>
          <a:cs typeface="+mn-cs"/>
        </a:defRPr>
      </a:lvl3pPr>
      <a:lvl4pPr marL="1371566" algn="l" defTabSz="914377" rtl="0" eaLnBrk="1" latinLnBrk="0" hangingPunct="1">
        <a:defRPr sz="1867" kern="1200">
          <a:solidFill>
            <a:schemeClr val="tx1"/>
          </a:solidFill>
          <a:latin typeface="+mn-lt"/>
          <a:ea typeface="+mn-ea"/>
          <a:cs typeface="+mn-cs"/>
        </a:defRPr>
      </a:lvl4pPr>
      <a:lvl5pPr marL="1828754" algn="l" defTabSz="914377" rtl="0" eaLnBrk="1" latinLnBrk="0" hangingPunct="1">
        <a:defRPr sz="1867" kern="1200">
          <a:solidFill>
            <a:schemeClr val="tx1"/>
          </a:solidFill>
          <a:latin typeface="+mn-lt"/>
          <a:ea typeface="+mn-ea"/>
          <a:cs typeface="+mn-cs"/>
        </a:defRPr>
      </a:lvl5pPr>
      <a:lvl6pPr marL="2285943" algn="l" defTabSz="914377" rtl="0" eaLnBrk="1" latinLnBrk="0" hangingPunct="1">
        <a:defRPr sz="1867" kern="1200">
          <a:solidFill>
            <a:schemeClr val="tx1"/>
          </a:solidFill>
          <a:latin typeface="+mn-lt"/>
          <a:ea typeface="+mn-ea"/>
          <a:cs typeface="+mn-cs"/>
        </a:defRPr>
      </a:lvl6pPr>
      <a:lvl7pPr marL="2743131" algn="l" defTabSz="914377" rtl="0" eaLnBrk="1" latinLnBrk="0" hangingPunct="1">
        <a:defRPr sz="1867" kern="1200">
          <a:solidFill>
            <a:schemeClr val="tx1"/>
          </a:solidFill>
          <a:latin typeface="+mn-lt"/>
          <a:ea typeface="+mn-ea"/>
          <a:cs typeface="+mn-cs"/>
        </a:defRPr>
      </a:lvl7pPr>
      <a:lvl8pPr marL="3200320" algn="l" defTabSz="914377" rtl="0" eaLnBrk="1" latinLnBrk="0" hangingPunct="1">
        <a:defRPr sz="1867" kern="1200">
          <a:solidFill>
            <a:schemeClr val="tx1"/>
          </a:solidFill>
          <a:latin typeface="+mn-lt"/>
          <a:ea typeface="+mn-ea"/>
          <a:cs typeface="+mn-cs"/>
        </a:defRPr>
      </a:lvl8pPr>
      <a:lvl9pPr marL="3657509" algn="l" defTabSz="914377" rtl="0" eaLnBrk="1" latinLnBrk="0" hangingPunct="1">
        <a:defRPr sz="186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www.hva.nl/akmi/over-het-kenniscentrum/nieuws/content/nieuwsberichten/2015/03/docu-%E2%80%98ervaringskennis%E2%80%99-brengt-bijdrage-ervaringsdeskundigen-in-beeld.html" TargetMode="External"/><Relationship Id="rId2" Type="http://schemas.openxmlformats.org/officeDocument/2006/relationships/hyperlink" Target="http://www.teamed.nl/index.php/video" TargetMode="External"/><Relationship Id="rId1" Type="http://schemas.openxmlformats.org/officeDocument/2006/relationships/slideLayout" Target="../slideLayouts/slideLayout2.xml"/><Relationship Id="rId6" Type="http://schemas.openxmlformats.org/officeDocument/2006/relationships/hyperlink" Target="https://www.youtube.com/watch?v=nS-ySRGNqNQ" TargetMode="External"/><Relationship Id="rId5" Type="http://schemas.openxmlformats.org/officeDocument/2006/relationships/hyperlink" Target="https://www.youtube.com/watch?v=4FjYEdmWvOk&#160;" TargetMode="External"/><Relationship Id="rId4" Type="http://schemas.openxmlformats.org/officeDocument/2006/relationships/hyperlink" Target="http://www.uitzendinggemist.n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Ervaringsdeskundigheid in de beroepspraktijk</a:t>
            </a:r>
            <a:endParaRPr lang="nl-NL" dirty="0"/>
          </a:p>
        </p:txBody>
      </p:sp>
      <p:sp>
        <p:nvSpPr>
          <p:cNvPr id="3" name="Ondertitel 2"/>
          <p:cNvSpPr>
            <a:spLocks noGrp="1"/>
          </p:cNvSpPr>
          <p:nvPr>
            <p:ph type="subTitle" idx="1"/>
          </p:nvPr>
        </p:nvSpPr>
        <p:spPr/>
        <p:txBody>
          <a:bodyPr/>
          <a:lstStyle/>
          <a:p>
            <a:r>
              <a:rPr lang="nl-NL" dirty="0" smtClean="0"/>
              <a:t>Uit: Integraal </a:t>
            </a:r>
            <a:r>
              <a:rPr lang="nl-NL" dirty="0" smtClean="0"/>
              <a:t>sociaal </a:t>
            </a:r>
            <a:r>
              <a:rPr lang="nl-NL" dirty="0"/>
              <a:t>w</a:t>
            </a:r>
            <a:r>
              <a:rPr lang="nl-NL" dirty="0" smtClean="0"/>
              <a:t>erk</a:t>
            </a:r>
            <a:endParaRPr lang="nl-NL" dirty="0"/>
          </a:p>
        </p:txBody>
      </p:sp>
    </p:spTree>
    <p:extLst>
      <p:ext uri="{BB962C8B-B14F-4D97-AF65-F5344CB8AC3E}">
        <p14:creationId xmlns:p14="http://schemas.microsoft.com/office/powerpoint/2010/main" val="1453782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1356" y="981403"/>
            <a:ext cx="10441359" cy="938003"/>
          </a:xfrm>
        </p:spPr>
        <p:txBody>
          <a:bodyPr>
            <a:normAutofit/>
          </a:bodyPr>
          <a:lstStyle/>
          <a:p>
            <a:r>
              <a:rPr lang="nl-NL" sz="3000" dirty="0" smtClean="0"/>
              <a:t>1. Wederzijdse ondersteuningsfilosofie (peer support)</a:t>
            </a:r>
            <a:endParaRPr lang="en-US" sz="2200" dirty="0"/>
          </a:p>
        </p:txBody>
      </p:sp>
      <p:sp>
        <p:nvSpPr>
          <p:cNvPr id="3" name="Tijdelijke aanduiding voor inhoud 2"/>
          <p:cNvSpPr>
            <a:spLocks noGrp="1"/>
          </p:cNvSpPr>
          <p:nvPr>
            <p:ph sz="half" idx="1"/>
          </p:nvPr>
        </p:nvSpPr>
        <p:spPr>
          <a:xfrm>
            <a:off x="1071356" y="2086831"/>
            <a:ext cx="8707644" cy="4039333"/>
          </a:xfrm>
        </p:spPr>
        <p:txBody>
          <a:bodyPr>
            <a:normAutofit/>
          </a:bodyPr>
          <a:lstStyle/>
          <a:p>
            <a:pPr marL="0" indent="0">
              <a:buNone/>
            </a:pPr>
            <a:r>
              <a:rPr lang="nl-NL" i="1" dirty="0" smtClean="0"/>
              <a:t>Peer support: </a:t>
            </a:r>
            <a:r>
              <a:rPr lang="nl-NL" dirty="0" smtClean="0"/>
              <a:t>het delen van </a:t>
            </a:r>
            <a:r>
              <a:rPr lang="nl-NL" dirty="0"/>
              <a:t>persoonlijke </a:t>
            </a:r>
            <a:r>
              <a:rPr lang="nl-NL" dirty="0" smtClean="0"/>
              <a:t>ervaringen vanuit het idee dat mensen </a:t>
            </a:r>
            <a:r>
              <a:rPr lang="nl-NL" dirty="0"/>
              <a:t>met dezelfde </a:t>
            </a:r>
            <a:r>
              <a:rPr lang="nl-NL" dirty="0" smtClean="0"/>
              <a:t>ervaringen een </a:t>
            </a:r>
            <a:r>
              <a:rPr lang="nl-NL" dirty="0"/>
              <a:t>rolmodel voor elkaar kunnen zijn. </a:t>
            </a:r>
            <a:r>
              <a:rPr lang="nl-NL" dirty="0" smtClean="0"/>
              <a:t>Ze kunnen elkaar </a:t>
            </a:r>
            <a:r>
              <a:rPr lang="nl-NL" dirty="0"/>
              <a:t>ondersteunen in hun eigen leerproces en elkaar hoop bieden voor verbetering</a:t>
            </a:r>
            <a:r>
              <a:rPr lang="nl-NL" dirty="0" smtClean="0"/>
              <a:t>.</a:t>
            </a:r>
          </a:p>
          <a:p>
            <a:pPr marL="0" indent="0">
              <a:buNone/>
            </a:pPr>
            <a:r>
              <a:rPr lang="nl-NL" dirty="0" smtClean="0"/>
              <a:t> </a:t>
            </a:r>
            <a:endParaRPr lang="nl-NL" dirty="0"/>
          </a:p>
          <a:p>
            <a:pPr marL="0" indent="0">
              <a:buNone/>
            </a:pPr>
            <a:r>
              <a:rPr lang="nl-NL" dirty="0" smtClean="0"/>
              <a:t>Voorbeelden:</a:t>
            </a:r>
          </a:p>
          <a:p>
            <a:pPr>
              <a:buFontTx/>
              <a:buChar char="-"/>
            </a:pPr>
            <a:r>
              <a:rPr lang="nl-NL" dirty="0"/>
              <a:t>de ‘</a:t>
            </a:r>
            <a:r>
              <a:rPr lang="nl-NL" dirty="0" err="1"/>
              <a:t>Alcoholics</a:t>
            </a:r>
            <a:r>
              <a:rPr lang="nl-NL" dirty="0"/>
              <a:t> </a:t>
            </a:r>
            <a:r>
              <a:rPr lang="nl-NL" dirty="0" err="1"/>
              <a:t>Anonymous</a:t>
            </a:r>
            <a:r>
              <a:rPr lang="nl-NL" dirty="0"/>
              <a:t>’ (AA), een zelfhulpgroep voor mensen met een verslaving die bijeenkomt om elkaar te steunen in het herstelproces nadat men is </a:t>
            </a:r>
            <a:r>
              <a:rPr lang="nl-NL" dirty="0" smtClean="0"/>
              <a:t>afgekickt</a:t>
            </a:r>
            <a:endParaRPr lang="en-US" dirty="0"/>
          </a:p>
          <a:p>
            <a:pPr>
              <a:buFontTx/>
              <a:buChar char="-"/>
            </a:pPr>
            <a:r>
              <a:rPr lang="nl-NL" dirty="0" smtClean="0"/>
              <a:t>jongeren </a:t>
            </a:r>
            <a:r>
              <a:rPr lang="nl-NL" dirty="0"/>
              <a:t>die andere jongeren voorlichten, bijvoorbeeld over seksueel overdraagbare </a:t>
            </a:r>
            <a:r>
              <a:rPr lang="nl-NL" dirty="0" smtClean="0"/>
              <a:t>ziektes</a:t>
            </a:r>
          </a:p>
          <a:p>
            <a:pPr>
              <a:buFontTx/>
              <a:buChar char="-"/>
            </a:pPr>
            <a:r>
              <a:rPr lang="nl-NL" dirty="0" smtClean="0"/>
              <a:t>alleenstaande </a:t>
            </a:r>
            <a:r>
              <a:rPr lang="nl-NL" dirty="0"/>
              <a:t>vaders </a:t>
            </a:r>
            <a:r>
              <a:rPr lang="nl-NL" dirty="0" smtClean="0"/>
              <a:t>ondersteunen </a:t>
            </a:r>
            <a:r>
              <a:rPr lang="nl-NL" dirty="0"/>
              <a:t>– nieuwe – alleenstaande vaders </a:t>
            </a:r>
            <a:endParaRPr lang="nl-NL" dirty="0" smtClean="0"/>
          </a:p>
          <a:p>
            <a:pPr marL="0" indent="0">
              <a:buNone/>
            </a:pPr>
            <a:endParaRPr lang="en-US" cap="none" dirty="0"/>
          </a:p>
        </p:txBody>
      </p:sp>
      <p:sp>
        <p:nvSpPr>
          <p:cNvPr id="5" name="Tijdelijke aanduiding voor dianummer 4"/>
          <p:cNvSpPr>
            <a:spLocks noGrp="1"/>
          </p:cNvSpPr>
          <p:nvPr>
            <p:ph type="sldNum" sz="quarter" idx="15"/>
          </p:nvPr>
        </p:nvSpPr>
        <p:spPr/>
        <p:txBody>
          <a:bodyPr/>
          <a:lstStyle/>
          <a:p>
            <a:pPr>
              <a:defRPr/>
            </a:pPr>
            <a:fld id="{7E139BEA-E3B4-4059-BD37-A4D48B3D162E}" type="slidenum">
              <a:rPr lang="nl-NL" smtClean="0"/>
              <a:pPr>
                <a:defRPr/>
              </a:pPr>
              <a:t>10</a:t>
            </a:fld>
            <a:endParaRPr lang="nl-NL"/>
          </a:p>
        </p:txBody>
      </p:sp>
      <p:sp>
        <p:nvSpPr>
          <p:cNvPr id="6" name="Tijdelijke aanduiding voor tekst 1"/>
          <p:cNvSpPr txBox="1">
            <a:spLocks/>
          </p:cNvSpPr>
          <p:nvPr/>
        </p:nvSpPr>
        <p:spPr>
          <a:xfrm>
            <a:off x="431372" y="164637"/>
            <a:ext cx="9356572" cy="480000"/>
          </a:xfrm>
          <a:prstGeom prst="rect">
            <a:avLst/>
          </a:prstGeom>
        </p:spPr>
        <p:txBody>
          <a:bodyPr vert="horz" lIns="0" tIns="0" rIns="0" bIns="0" rtlCol="0">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kern="1200">
                <a:solidFill>
                  <a:schemeClr val="tx1"/>
                </a:solidFill>
                <a:latin typeface="+mn-lt"/>
                <a:ea typeface="+mn-ea"/>
                <a:cs typeface="+mn-cs"/>
              </a:defRPr>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kern="1200">
                <a:solidFill>
                  <a:schemeClr val="tx1"/>
                </a:solidFill>
                <a:latin typeface="+mn-lt"/>
                <a:ea typeface="+mn-ea"/>
                <a:cs typeface="+mn-cs"/>
              </a:defRPr>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9pPr>
          </a:lstStyle>
          <a:p>
            <a:pPr marL="0" indent="0">
              <a:buNone/>
            </a:pPr>
            <a:r>
              <a:rPr lang="nl-NL" sz="2670" dirty="0" smtClean="0">
                <a:solidFill>
                  <a:schemeClr val="bg1"/>
                </a:solidFill>
              </a:rPr>
              <a:t>Ervaringsdeskundigheid in de beroepspraktijk, hoofdstuk 11</a:t>
            </a:r>
          </a:p>
          <a:p>
            <a:endParaRPr lang="en-US" sz="2670" dirty="0">
              <a:solidFill>
                <a:schemeClr val="bg1"/>
              </a:solidFill>
            </a:endParaRPr>
          </a:p>
        </p:txBody>
      </p:sp>
    </p:spTree>
    <p:extLst>
      <p:ext uri="{BB962C8B-B14F-4D97-AF65-F5344CB8AC3E}">
        <p14:creationId xmlns:p14="http://schemas.microsoft.com/office/powerpoint/2010/main" val="389306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1356" y="981403"/>
            <a:ext cx="10441359" cy="938003"/>
          </a:xfrm>
        </p:spPr>
        <p:txBody>
          <a:bodyPr>
            <a:normAutofit/>
          </a:bodyPr>
          <a:lstStyle/>
          <a:p>
            <a:r>
              <a:rPr lang="nl-NL" sz="3000" dirty="0" smtClean="0"/>
              <a:t>2. Ervaringskennis als bron van kennis</a:t>
            </a:r>
            <a:endParaRPr lang="en-US" sz="2200" dirty="0"/>
          </a:p>
        </p:txBody>
      </p:sp>
      <p:sp>
        <p:nvSpPr>
          <p:cNvPr id="3" name="Tijdelijke aanduiding voor inhoud 2"/>
          <p:cNvSpPr>
            <a:spLocks noGrp="1"/>
          </p:cNvSpPr>
          <p:nvPr>
            <p:ph sz="half" idx="1"/>
          </p:nvPr>
        </p:nvSpPr>
        <p:spPr>
          <a:xfrm>
            <a:off x="1071356" y="2086831"/>
            <a:ext cx="8707644" cy="4039333"/>
          </a:xfrm>
        </p:spPr>
        <p:txBody>
          <a:bodyPr>
            <a:normAutofit/>
          </a:bodyPr>
          <a:lstStyle/>
          <a:p>
            <a:pPr marL="0" indent="0">
              <a:buNone/>
            </a:pPr>
            <a:r>
              <a:rPr lang="nl-NL" i="1" dirty="0" smtClean="0"/>
              <a:t>Ervaringskennis</a:t>
            </a:r>
            <a:r>
              <a:rPr lang="nl-NL" dirty="0"/>
              <a:t>: </a:t>
            </a:r>
            <a:r>
              <a:rPr lang="nl-NL" dirty="0" smtClean="0"/>
              <a:t>kennis die </a:t>
            </a:r>
            <a:r>
              <a:rPr lang="nl-NL" dirty="0"/>
              <a:t>gebaseerd is op ervaringen van mensen die leven met een bepaalde aandoening of kwetsbaarheid zoals een langdurige psychiatrische </a:t>
            </a:r>
            <a:r>
              <a:rPr lang="nl-NL" dirty="0" smtClean="0"/>
              <a:t>aandoening of ervaring met langdurige armoede. </a:t>
            </a:r>
            <a:r>
              <a:rPr lang="nl-NL" dirty="0"/>
              <a:t>Deze kennis wordt actief gemaakt doordat de personen die het betreft erop reflecteren, hun ervaringen delen met situatiegenoten en aanvullen met kennis uit andere bronnen zoals literatuur</a:t>
            </a:r>
            <a:r>
              <a:rPr lang="nl-NL" dirty="0" smtClean="0"/>
              <a:t>.</a:t>
            </a:r>
          </a:p>
          <a:p>
            <a:pPr marL="0" indent="0">
              <a:buNone/>
            </a:pPr>
            <a:endParaRPr lang="nl-NL" dirty="0"/>
          </a:p>
          <a:p>
            <a:pPr marL="0" indent="0">
              <a:buNone/>
            </a:pPr>
            <a:r>
              <a:rPr lang="nl-NL" dirty="0"/>
              <a:t>Ervaringskennis wordt in het sociaal werk steeds vaker erkend als belangrijke kennisbron naast wetenschappelijke en professionele kennis. </a:t>
            </a:r>
          </a:p>
          <a:p>
            <a:pPr marL="0" indent="0">
              <a:buNone/>
            </a:pPr>
            <a:endParaRPr lang="en-US" dirty="0"/>
          </a:p>
          <a:p>
            <a:pPr marL="0" indent="0">
              <a:buNone/>
            </a:pPr>
            <a:endParaRPr lang="en-US" cap="none" dirty="0"/>
          </a:p>
        </p:txBody>
      </p:sp>
      <p:sp>
        <p:nvSpPr>
          <p:cNvPr id="5" name="Tijdelijke aanduiding voor dianummer 4"/>
          <p:cNvSpPr>
            <a:spLocks noGrp="1"/>
          </p:cNvSpPr>
          <p:nvPr>
            <p:ph type="sldNum" sz="quarter" idx="15"/>
          </p:nvPr>
        </p:nvSpPr>
        <p:spPr/>
        <p:txBody>
          <a:bodyPr/>
          <a:lstStyle/>
          <a:p>
            <a:pPr>
              <a:defRPr/>
            </a:pPr>
            <a:fld id="{7E139BEA-E3B4-4059-BD37-A4D48B3D162E}" type="slidenum">
              <a:rPr lang="nl-NL" smtClean="0"/>
              <a:pPr>
                <a:defRPr/>
              </a:pPr>
              <a:t>11</a:t>
            </a:fld>
            <a:endParaRPr lang="nl-NL"/>
          </a:p>
        </p:txBody>
      </p:sp>
      <p:sp>
        <p:nvSpPr>
          <p:cNvPr id="6" name="Tijdelijke aanduiding voor tekst 1"/>
          <p:cNvSpPr txBox="1">
            <a:spLocks/>
          </p:cNvSpPr>
          <p:nvPr/>
        </p:nvSpPr>
        <p:spPr>
          <a:xfrm>
            <a:off x="431372" y="164637"/>
            <a:ext cx="9356572" cy="480000"/>
          </a:xfrm>
          <a:prstGeom prst="rect">
            <a:avLst/>
          </a:prstGeom>
        </p:spPr>
        <p:txBody>
          <a:bodyPr vert="horz" lIns="0" tIns="0" rIns="0" bIns="0" rtlCol="0">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kern="1200">
                <a:solidFill>
                  <a:schemeClr val="tx1"/>
                </a:solidFill>
                <a:latin typeface="+mn-lt"/>
                <a:ea typeface="+mn-ea"/>
                <a:cs typeface="+mn-cs"/>
              </a:defRPr>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kern="1200">
                <a:solidFill>
                  <a:schemeClr val="tx1"/>
                </a:solidFill>
                <a:latin typeface="+mn-lt"/>
                <a:ea typeface="+mn-ea"/>
                <a:cs typeface="+mn-cs"/>
              </a:defRPr>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9pPr>
          </a:lstStyle>
          <a:p>
            <a:pPr marL="0" indent="0">
              <a:buNone/>
            </a:pPr>
            <a:r>
              <a:rPr lang="nl-NL" sz="2670" dirty="0" smtClean="0">
                <a:solidFill>
                  <a:schemeClr val="bg1"/>
                </a:solidFill>
              </a:rPr>
              <a:t>Ervaringsdeskundigheid in de beroepspraktijk, hoofdstuk 11</a:t>
            </a:r>
          </a:p>
          <a:p>
            <a:endParaRPr lang="en-US" sz="2670" dirty="0">
              <a:solidFill>
                <a:schemeClr val="bg1"/>
              </a:solidFill>
            </a:endParaRPr>
          </a:p>
        </p:txBody>
      </p:sp>
    </p:spTree>
    <p:extLst>
      <p:ext uri="{BB962C8B-B14F-4D97-AF65-F5344CB8AC3E}">
        <p14:creationId xmlns:p14="http://schemas.microsoft.com/office/powerpoint/2010/main" val="549348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1356" y="981403"/>
            <a:ext cx="10441359" cy="938003"/>
          </a:xfrm>
        </p:spPr>
        <p:txBody>
          <a:bodyPr>
            <a:normAutofit/>
          </a:bodyPr>
          <a:lstStyle/>
          <a:p>
            <a:r>
              <a:rPr lang="nl-NL" sz="3000" dirty="0" smtClean="0"/>
              <a:t>3. Herstelvisie</a:t>
            </a:r>
            <a:endParaRPr lang="en-US" sz="2200" dirty="0"/>
          </a:p>
        </p:txBody>
      </p:sp>
      <p:sp>
        <p:nvSpPr>
          <p:cNvPr id="3" name="Tijdelijke aanduiding voor inhoud 2"/>
          <p:cNvSpPr>
            <a:spLocks noGrp="1"/>
          </p:cNvSpPr>
          <p:nvPr>
            <p:ph sz="half" idx="1"/>
          </p:nvPr>
        </p:nvSpPr>
        <p:spPr>
          <a:xfrm>
            <a:off x="1071356" y="2086831"/>
            <a:ext cx="8707644" cy="4039333"/>
          </a:xfrm>
        </p:spPr>
        <p:txBody>
          <a:bodyPr>
            <a:normAutofit/>
          </a:bodyPr>
          <a:lstStyle/>
          <a:p>
            <a:r>
              <a:rPr lang="nl-NL" dirty="0" smtClean="0"/>
              <a:t>Afkomstig van de cliëntenbeweging uit de psychiatrie.</a:t>
            </a:r>
          </a:p>
          <a:p>
            <a:pPr marL="0" indent="0">
              <a:buNone/>
            </a:pPr>
            <a:endParaRPr lang="nl-NL" dirty="0" smtClean="0"/>
          </a:p>
          <a:p>
            <a:r>
              <a:rPr lang="nl-NL" i="1" dirty="0"/>
              <a:t>Herstellen</a:t>
            </a:r>
            <a:r>
              <a:rPr lang="nl-NL" dirty="0"/>
              <a:t> is een persoonlijk proces van mensen met een bepaalde kwetsbaarheid of in een kwetsbare positie waarin zij de draad weer oppakken en hun leven nieuwe vorm en inhoud </a:t>
            </a:r>
            <a:r>
              <a:rPr lang="nl-NL" dirty="0" smtClean="0"/>
              <a:t>geven.</a:t>
            </a:r>
          </a:p>
          <a:p>
            <a:pPr marL="0" indent="0">
              <a:buNone/>
            </a:pPr>
            <a:endParaRPr lang="en-US" dirty="0"/>
          </a:p>
          <a:p>
            <a:r>
              <a:rPr lang="nl-NL" dirty="0" smtClean="0"/>
              <a:t>De </a:t>
            </a:r>
            <a:r>
              <a:rPr lang="nl-NL" i="1" dirty="0"/>
              <a:t>herstelvisie</a:t>
            </a:r>
            <a:r>
              <a:rPr lang="nl-NL" dirty="0"/>
              <a:t> gaat ervan uit dat het heel goed mogelijk is gewaardeerde rollen in te nemen los van bepaalde kwetsbaarheden. </a:t>
            </a:r>
            <a:r>
              <a:rPr lang="nl-NL" dirty="0" smtClean="0"/>
              <a:t>Mensen hoeven niet helemaal genezen te </a:t>
            </a:r>
            <a:r>
              <a:rPr lang="nl-NL" dirty="0"/>
              <a:t>zijn of </a:t>
            </a:r>
            <a:r>
              <a:rPr lang="nl-NL" dirty="0" smtClean="0"/>
              <a:t>de </a:t>
            </a:r>
            <a:r>
              <a:rPr lang="nl-NL" dirty="0"/>
              <a:t>problemen helemaal verdwenen </a:t>
            </a:r>
            <a:r>
              <a:rPr lang="nl-NL" dirty="0" smtClean="0"/>
              <a:t>voordat zij mee </a:t>
            </a:r>
            <a:r>
              <a:rPr lang="nl-NL" dirty="0"/>
              <a:t>kunnen </a:t>
            </a:r>
            <a:r>
              <a:rPr lang="nl-NL" dirty="0" smtClean="0"/>
              <a:t>doen </a:t>
            </a:r>
            <a:r>
              <a:rPr lang="nl-NL" dirty="0"/>
              <a:t>in de </a:t>
            </a:r>
            <a:r>
              <a:rPr lang="nl-NL" dirty="0" smtClean="0"/>
              <a:t>maatschappij.</a:t>
            </a:r>
            <a:endParaRPr lang="en-US" dirty="0"/>
          </a:p>
        </p:txBody>
      </p:sp>
      <p:sp>
        <p:nvSpPr>
          <p:cNvPr id="5" name="Tijdelijke aanduiding voor dianummer 4"/>
          <p:cNvSpPr>
            <a:spLocks noGrp="1"/>
          </p:cNvSpPr>
          <p:nvPr>
            <p:ph type="sldNum" sz="quarter" idx="15"/>
          </p:nvPr>
        </p:nvSpPr>
        <p:spPr/>
        <p:txBody>
          <a:bodyPr/>
          <a:lstStyle/>
          <a:p>
            <a:pPr>
              <a:defRPr/>
            </a:pPr>
            <a:fld id="{7E139BEA-E3B4-4059-BD37-A4D48B3D162E}" type="slidenum">
              <a:rPr lang="nl-NL" smtClean="0"/>
              <a:pPr>
                <a:defRPr/>
              </a:pPr>
              <a:t>12</a:t>
            </a:fld>
            <a:endParaRPr lang="nl-NL"/>
          </a:p>
        </p:txBody>
      </p:sp>
      <p:sp>
        <p:nvSpPr>
          <p:cNvPr id="6" name="Tijdelijke aanduiding voor tekst 1"/>
          <p:cNvSpPr txBox="1">
            <a:spLocks/>
          </p:cNvSpPr>
          <p:nvPr/>
        </p:nvSpPr>
        <p:spPr>
          <a:xfrm>
            <a:off x="431372" y="164637"/>
            <a:ext cx="9356572" cy="480000"/>
          </a:xfrm>
          <a:prstGeom prst="rect">
            <a:avLst/>
          </a:prstGeom>
        </p:spPr>
        <p:txBody>
          <a:bodyPr vert="horz" lIns="0" tIns="0" rIns="0" bIns="0" rtlCol="0">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kern="1200">
                <a:solidFill>
                  <a:schemeClr val="tx1"/>
                </a:solidFill>
                <a:latin typeface="+mn-lt"/>
                <a:ea typeface="+mn-ea"/>
                <a:cs typeface="+mn-cs"/>
              </a:defRPr>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kern="1200">
                <a:solidFill>
                  <a:schemeClr val="tx1"/>
                </a:solidFill>
                <a:latin typeface="+mn-lt"/>
                <a:ea typeface="+mn-ea"/>
                <a:cs typeface="+mn-cs"/>
              </a:defRPr>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9pPr>
          </a:lstStyle>
          <a:p>
            <a:pPr marL="0" indent="0">
              <a:buNone/>
            </a:pPr>
            <a:r>
              <a:rPr lang="nl-NL" sz="2670" dirty="0" smtClean="0">
                <a:solidFill>
                  <a:schemeClr val="bg1"/>
                </a:solidFill>
              </a:rPr>
              <a:t>Ervaringsdeskundigheid in de beroepspraktijk, hoofdstuk 11</a:t>
            </a:r>
          </a:p>
          <a:p>
            <a:endParaRPr lang="en-US" sz="2670" dirty="0">
              <a:solidFill>
                <a:schemeClr val="bg1"/>
              </a:solidFill>
            </a:endParaRPr>
          </a:p>
        </p:txBody>
      </p:sp>
    </p:spTree>
    <p:extLst>
      <p:ext uri="{BB962C8B-B14F-4D97-AF65-F5344CB8AC3E}">
        <p14:creationId xmlns:p14="http://schemas.microsoft.com/office/powerpoint/2010/main" val="2573125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1356" y="981403"/>
            <a:ext cx="10441359" cy="938003"/>
          </a:xfrm>
        </p:spPr>
        <p:txBody>
          <a:bodyPr>
            <a:normAutofit/>
          </a:bodyPr>
          <a:lstStyle/>
          <a:p>
            <a:r>
              <a:rPr lang="nl-NL" sz="3000" dirty="0" err="1" smtClean="0"/>
              <a:t>Herstelondersteunend</a:t>
            </a:r>
            <a:r>
              <a:rPr lang="nl-NL" sz="3000" dirty="0" smtClean="0"/>
              <a:t> werken</a:t>
            </a:r>
            <a:endParaRPr lang="en-US" sz="2200" dirty="0"/>
          </a:p>
        </p:txBody>
      </p:sp>
      <p:sp>
        <p:nvSpPr>
          <p:cNvPr id="3" name="Tijdelijke aanduiding voor inhoud 2"/>
          <p:cNvSpPr>
            <a:spLocks noGrp="1"/>
          </p:cNvSpPr>
          <p:nvPr>
            <p:ph sz="half" idx="1"/>
          </p:nvPr>
        </p:nvSpPr>
        <p:spPr>
          <a:xfrm>
            <a:off x="1071356" y="2086831"/>
            <a:ext cx="8707644" cy="4402870"/>
          </a:xfrm>
        </p:spPr>
        <p:txBody>
          <a:bodyPr>
            <a:normAutofit lnSpcReduction="10000"/>
          </a:bodyPr>
          <a:lstStyle/>
          <a:p>
            <a:pPr marL="0" indent="0">
              <a:buNone/>
            </a:pPr>
            <a:r>
              <a:rPr lang="nl-NL" dirty="0" smtClean="0"/>
              <a:t>Mensen herstellen zelf, </a:t>
            </a:r>
            <a:r>
              <a:rPr lang="nl-NL" dirty="0"/>
              <a:t>dat </a:t>
            </a:r>
            <a:r>
              <a:rPr lang="nl-NL" dirty="0" smtClean="0"/>
              <a:t>is niet </a:t>
            </a:r>
            <a:r>
              <a:rPr lang="nl-NL" dirty="0"/>
              <a:t>iets </a:t>
            </a:r>
            <a:r>
              <a:rPr lang="nl-NL" dirty="0" smtClean="0"/>
              <a:t>wat </a:t>
            </a:r>
            <a:r>
              <a:rPr lang="nl-NL" dirty="0"/>
              <a:t>een ander </a:t>
            </a:r>
            <a:r>
              <a:rPr lang="nl-NL" dirty="0" smtClean="0"/>
              <a:t>voor </a:t>
            </a:r>
            <a:r>
              <a:rPr lang="nl-NL" dirty="0"/>
              <a:t>je kan </a:t>
            </a:r>
            <a:r>
              <a:rPr lang="nl-NL" dirty="0" smtClean="0"/>
              <a:t>doen</a:t>
            </a:r>
            <a:r>
              <a:rPr lang="nl-NL" dirty="0"/>
              <a:t> </a:t>
            </a:r>
            <a:r>
              <a:rPr lang="nl-NL" dirty="0" smtClean="0"/>
              <a:t>maar </a:t>
            </a:r>
            <a:r>
              <a:rPr lang="nl-NL" dirty="0"/>
              <a:t>het proces kan wel ondersteund worden. </a:t>
            </a:r>
            <a:endParaRPr lang="nl-NL" dirty="0" smtClean="0"/>
          </a:p>
          <a:p>
            <a:pPr marL="0" indent="0">
              <a:buNone/>
            </a:pPr>
            <a:r>
              <a:rPr lang="nl-NL" dirty="0" smtClean="0"/>
              <a:t>De sociale professional:</a:t>
            </a:r>
          </a:p>
          <a:p>
            <a:r>
              <a:rPr lang="nl-NL" dirty="0" smtClean="0"/>
              <a:t>ondersteunt </a:t>
            </a:r>
            <a:r>
              <a:rPr lang="nl-NL" dirty="0"/>
              <a:t>mensen </a:t>
            </a:r>
            <a:r>
              <a:rPr lang="nl-NL" dirty="0" smtClean="0"/>
              <a:t>bij het zoeken naar hun eigen weg, want er is geen pasklaar antwoord, iedereen is uniek;</a:t>
            </a:r>
            <a:endParaRPr lang="en-US" dirty="0"/>
          </a:p>
          <a:p>
            <a:r>
              <a:rPr lang="nl-NL" dirty="0"/>
              <a:t>i</a:t>
            </a:r>
            <a:r>
              <a:rPr lang="nl-NL" dirty="0" smtClean="0"/>
              <a:t>s aanwezig </a:t>
            </a:r>
            <a:r>
              <a:rPr lang="nl-NL" dirty="0"/>
              <a:t>en </a:t>
            </a:r>
            <a:r>
              <a:rPr lang="nl-NL" dirty="0" smtClean="0"/>
              <a:t>geïnteresseerd, </a:t>
            </a:r>
            <a:r>
              <a:rPr lang="nl-NL" dirty="0"/>
              <a:t>en </a:t>
            </a:r>
            <a:r>
              <a:rPr lang="nl-NL" dirty="0" smtClean="0"/>
              <a:t>heeft de </a:t>
            </a:r>
            <a:r>
              <a:rPr lang="nl-NL" dirty="0"/>
              <a:t>capaciteit </a:t>
            </a:r>
            <a:r>
              <a:rPr lang="nl-NL" dirty="0" smtClean="0"/>
              <a:t>om </a:t>
            </a:r>
            <a:r>
              <a:rPr lang="nl-NL" dirty="0"/>
              <a:t>zijn hulp te kunnen afstemmen op de behoefte van de </a:t>
            </a:r>
            <a:r>
              <a:rPr lang="nl-NL" dirty="0" smtClean="0"/>
              <a:t>cliënt</a:t>
            </a:r>
            <a:r>
              <a:rPr lang="nl-NL" dirty="0"/>
              <a:t>;</a:t>
            </a:r>
            <a:endParaRPr lang="nl-NL" dirty="0" smtClean="0"/>
          </a:p>
          <a:p>
            <a:r>
              <a:rPr lang="nl-NL" dirty="0" smtClean="0"/>
              <a:t>laat de cliënt in de regie. Hierbij zoekt de professional naar een balans tussen niet iets doen omdat je </a:t>
            </a:r>
            <a:r>
              <a:rPr lang="nl-NL" dirty="0"/>
              <a:t>zo graag </a:t>
            </a:r>
            <a:r>
              <a:rPr lang="nl-NL" dirty="0" smtClean="0"/>
              <a:t>wilt </a:t>
            </a:r>
            <a:r>
              <a:rPr lang="nl-NL" dirty="0"/>
              <a:t>helpen, maar </a:t>
            </a:r>
            <a:r>
              <a:rPr lang="nl-NL" dirty="0" smtClean="0"/>
              <a:t>ook niet de </a:t>
            </a:r>
            <a:r>
              <a:rPr lang="nl-NL" dirty="0"/>
              <a:t>cliënt </a:t>
            </a:r>
            <a:r>
              <a:rPr lang="nl-NL" dirty="0" smtClean="0"/>
              <a:t>helemaal </a:t>
            </a:r>
            <a:r>
              <a:rPr lang="nl-NL" dirty="0"/>
              <a:t>aan zijn lot </a:t>
            </a:r>
            <a:r>
              <a:rPr lang="nl-NL" dirty="0" smtClean="0"/>
              <a:t>overlaat laten;</a:t>
            </a:r>
          </a:p>
          <a:p>
            <a:r>
              <a:rPr lang="nl-NL" dirty="0" smtClean="0"/>
              <a:t>faciliteert mensen door hen de </a:t>
            </a:r>
            <a:r>
              <a:rPr lang="nl-NL" dirty="0"/>
              <a:t>ruimte te bieden om zelf aan de slag te gaan. Bijvoorbeeld door lotgenoten bijeen te brengen, peer support mogelijk te maken, of activiteiten georganiseerd door cliënten verder op weg te </a:t>
            </a:r>
            <a:r>
              <a:rPr lang="nl-NL" dirty="0" smtClean="0"/>
              <a:t>helpen</a:t>
            </a:r>
            <a:endParaRPr lang="nl-NL" dirty="0"/>
          </a:p>
          <a:p>
            <a:r>
              <a:rPr lang="nl-NL" dirty="0" err="1" smtClean="0"/>
              <a:t>Etc</a:t>
            </a:r>
            <a:r>
              <a:rPr lang="nl-NL" dirty="0" smtClean="0"/>
              <a:t> </a:t>
            </a:r>
            <a:endParaRPr lang="en-US" dirty="0"/>
          </a:p>
        </p:txBody>
      </p:sp>
      <p:sp>
        <p:nvSpPr>
          <p:cNvPr id="5" name="Tijdelijke aanduiding voor dianummer 4"/>
          <p:cNvSpPr>
            <a:spLocks noGrp="1"/>
          </p:cNvSpPr>
          <p:nvPr>
            <p:ph type="sldNum" sz="quarter" idx="15"/>
          </p:nvPr>
        </p:nvSpPr>
        <p:spPr/>
        <p:txBody>
          <a:bodyPr/>
          <a:lstStyle/>
          <a:p>
            <a:pPr>
              <a:defRPr/>
            </a:pPr>
            <a:fld id="{7E139BEA-E3B4-4059-BD37-A4D48B3D162E}" type="slidenum">
              <a:rPr lang="nl-NL" smtClean="0"/>
              <a:pPr>
                <a:defRPr/>
              </a:pPr>
              <a:t>13</a:t>
            </a:fld>
            <a:endParaRPr lang="nl-NL"/>
          </a:p>
        </p:txBody>
      </p:sp>
      <p:sp>
        <p:nvSpPr>
          <p:cNvPr id="6" name="Tijdelijke aanduiding voor tekst 1"/>
          <p:cNvSpPr txBox="1">
            <a:spLocks/>
          </p:cNvSpPr>
          <p:nvPr/>
        </p:nvSpPr>
        <p:spPr>
          <a:xfrm>
            <a:off x="431372" y="164637"/>
            <a:ext cx="9356572" cy="480000"/>
          </a:xfrm>
          <a:prstGeom prst="rect">
            <a:avLst/>
          </a:prstGeom>
        </p:spPr>
        <p:txBody>
          <a:bodyPr vert="horz" lIns="0" tIns="0" rIns="0" bIns="0" rtlCol="0">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kern="1200">
                <a:solidFill>
                  <a:schemeClr val="tx1"/>
                </a:solidFill>
                <a:latin typeface="+mn-lt"/>
                <a:ea typeface="+mn-ea"/>
                <a:cs typeface="+mn-cs"/>
              </a:defRPr>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kern="1200">
                <a:solidFill>
                  <a:schemeClr val="tx1"/>
                </a:solidFill>
                <a:latin typeface="+mn-lt"/>
                <a:ea typeface="+mn-ea"/>
                <a:cs typeface="+mn-cs"/>
              </a:defRPr>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9pPr>
          </a:lstStyle>
          <a:p>
            <a:pPr marL="0" indent="0">
              <a:buNone/>
            </a:pPr>
            <a:r>
              <a:rPr lang="nl-NL" sz="2670" dirty="0" smtClean="0">
                <a:solidFill>
                  <a:schemeClr val="bg1"/>
                </a:solidFill>
              </a:rPr>
              <a:t>Ervaringsdeskundigheid in de beroepspraktijk, hoofdstuk 11</a:t>
            </a:r>
          </a:p>
          <a:p>
            <a:endParaRPr lang="en-US" sz="2670" dirty="0">
              <a:solidFill>
                <a:schemeClr val="bg1"/>
              </a:solidFill>
            </a:endParaRPr>
          </a:p>
        </p:txBody>
      </p:sp>
    </p:spTree>
    <p:extLst>
      <p:ext uri="{BB962C8B-B14F-4D97-AF65-F5344CB8AC3E}">
        <p14:creationId xmlns:p14="http://schemas.microsoft.com/office/powerpoint/2010/main" val="2712381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1356" y="981403"/>
            <a:ext cx="10441359" cy="938003"/>
          </a:xfrm>
        </p:spPr>
        <p:txBody>
          <a:bodyPr>
            <a:normAutofit/>
          </a:bodyPr>
          <a:lstStyle/>
          <a:p>
            <a:r>
              <a:rPr lang="nl-NL" sz="3000" dirty="0" smtClean="0"/>
              <a:t>Studenten met ervaring</a:t>
            </a:r>
            <a:endParaRPr lang="en-US" sz="2200" dirty="0"/>
          </a:p>
        </p:txBody>
      </p:sp>
      <p:sp>
        <p:nvSpPr>
          <p:cNvPr id="3" name="Tijdelijke aanduiding voor inhoud 2"/>
          <p:cNvSpPr>
            <a:spLocks noGrp="1"/>
          </p:cNvSpPr>
          <p:nvPr>
            <p:ph sz="half" idx="1"/>
          </p:nvPr>
        </p:nvSpPr>
        <p:spPr>
          <a:xfrm>
            <a:off x="1071356" y="2086831"/>
            <a:ext cx="8707644" cy="4402870"/>
          </a:xfrm>
        </p:spPr>
        <p:txBody>
          <a:bodyPr>
            <a:normAutofit/>
          </a:bodyPr>
          <a:lstStyle/>
          <a:p>
            <a:r>
              <a:rPr lang="nl-NL" dirty="0" smtClean="0"/>
              <a:t>Groot deel van studenten van sociale opleidingen </a:t>
            </a:r>
            <a:r>
              <a:rPr lang="nl-NL" dirty="0"/>
              <a:t>heeft zelf te maken met </a:t>
            </a:r>
            <a:r>
              <a:rPr lang="nl-NL" dirty="0" smtClean="0"/>
              <a:t>ingrijpende </a:t>
            </a:r>
            <a:r>
              <a:rPr lang="nl-NL" dirty="0"/>
              <a:t>levenservaringen, </a:t>
            </a:r>
            <a:r>
              <a:rPr lang="nl-NL" dirty="0" smtClean="0"/>
              <a:t>zoals </a:t>
            </a:r>
            <a:r>
              <a:rPr lang="nl-NL" dirty="0"/>
              <a:t>pesten, (eet)stoornissen, seksuele intimidatie, geweldervaringen, ervaringen met de hulpverlening of met ‘anders’ </a:t>
            </a:r>
            <a:r>
              <a:rPr lang="nl-NL" dirty="0" smtClean="0"/>
              <a:t>zijn</a:t>
            </a:r>
            <a:r>
              <a:rPr lang="nl-NL" dirty="0"/>
              <a:t>;</a:t>
            </a:r>
            <a:endParaRPr lang="nl-NL" dirty="0" smtClean="0"/>
          </a:p>
          <a:p>
            <a:r>
              <a:rPr lang="nl-NL" dirty="0" smtClean="0"/>
              <a:t>En veel </a:t>
            </a:r>
            <a:r>
              <a:rPr lang="nl-NL" dirty="0"/>
              <a:t>studenten kennen </a:t>
            </a:r>
            <a:r>
              <a:rPr lang="nl-NL" dirty="0" smtClean="0"/>
              <a:t>iemand </a:t>
            </a:r>
            <a:r>
              <a:rPr lang="nl-NL" dirty="0"/>
              <a:t>in de nabije </a:t>
            </a:r>
            <a:r>
              <a:rPr lang="nl-NL" dirty="0" smtClean="0"/>
              <a:t>omgeving, bijvoorbeeld </a:t>
            </a:r>
            <a:r>
              <a:rPr lang="nl-NL" dirty="0"/>
              <a:t>een ouder met een psychiatrische diagnose, een vriend of vriendin met een verslavingsprobleem of een broer of zus met een verstandelijke of zintuiglijke </a:t>
            </a:r>
            <a:r>
              <a:rPr lang="nl-NL" dirty="0" smtClean="0"/>
              <a:t>beperking</a:t>
            </a:r>
            <a:r>
              <a:rPr lang="nl-NL" dirty="0"/>
              <a:t> </a:t>
            </a:r>
            <a:r>
              <a:rPr lang="nl-NL" dirty="0" smtClean="0"/>
              <a:t>(familie-ervaringsdeskundigen </a:t>
            </a:r>
            <a:r>
              <a:rPr lang="nl-NL" dirty="0" smtClean="0"/>
              <a:t>ook steeds meer actief)</a:t>
            </a:r>
          </a:p>
          <a:p>
            <a:pPr marL="0" indent="0">
              <a:buNone/>
            </a:pPr>
            <a:endParaRPr lang="nl-NL" dirty="0"/>
          </a:p>
          <a:p>
            <a:pPr marL="0" indent="0">
              <a:buNone/>
            </a:pPr>
            <a:r>
              <a:rPr lang="nl-NL" dirty="0" smtClean="0"/>
              <a:t>Dit soort ervaringen zijn niet altijd even makkelijk te delen door angst, schaamte, pijn, </a:t>
            </a:r>
            <a:r>
              <a:rPr lang="nl-NL" dirty="0" smtClean="0"/>
              <a:t>verdriet </a:t>
            </a:r>
            <a:r>
              <a:rPr lang="nl-NL" dirty="0" smtClean="0"/>
              <a:t>of geen behoefte hebben.</a:t>
            </a:r>
          </a:p>
          <a:p>
            <a:pPr marL="0" indent="0">
              <a:buNone/>
            </a:pPr>
            <a:endParaRPr lang="nl-NL" dirty="0" smtClean="0"/>
          </a:p>
        </p:txBody>
      </p:sp>
      <p:sp>
        <p:nvSpPr>
          <p:cNvPr id="5" name="Tijdelijke aanduiding voor dianummer 4"/>
          <p:cNvSpPr>
            <a:spLocks noGrp="1"/>
          </p:cNvSpPr>
          <p:nvPr>
            <p:ph type="sldNum" sz="quarter" idx="15"/>
          </p:nvPr>
        </p:nvSpPr>
        <p:spPr/>
        <p:txBody>
          <a:bodyPr/>
          <a:lstStyle/>
          <a:p>
            <a:pPr>
              <a:defRPr/>
            </a:pPr>
            <a:fld id="{7E139BEA-E3B4-4059-BD37-A4D48B3D162E}" type="slidenum">
              <a:rPr lang="nl-NL" smtClean="0"/>
              <a:pPr>
                <a:defRPr/>
              </a:pPr>
              <a:t>14</a:t>
            </a:fld>
            <a:endParaRPr lang="nl-NL"/>
          </a:p>
        </p:txBody>
      </p:sp>
      <p:sp>
        <p:nvSpPr>
          <p:cNvPr id="6" name="Tijdelijke aanduiding voor tekst 1"/>
          <p:cNvSpPr txBox="1">
            <a:spLocks/>
          </p:cNvSpPr>
          <p:nvPr/>
        </p:nvSpPr>
        <p:spPr>
          <a:xfrm>
            <a:off x="431372" y="164637"/>
            <a:ext cx="9356572" cy="480000"/>
          </a:xfrm>
          <a:prstGeom prst="rect">
            <a:avLst/>
          </a:prstGeom>
        </p:spPr>
        <p:txBody>
          <a:bodyPr vert="horz" lIns="0" tIns="0" rIns="0" bIns="0" rtlCol="0">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kern="1200">
                <a:solidFill>
                  <a:schemeClr val="tx1"/>
                </a:solidFill>
                <a:latin typeface="+mn-lt"/>
                <a:ea typeface="+mn-ea"/>
                <a:cs typeface="+mn-cs"/>
              </a:defRPr>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kern="1200">
                <a:solidFill>
                  <a:schemeClr val="tx1"/>
                </a:solidFill>
                <a:latin typeface="+mn-lt"/>
                <a:ea typeface="+mn-ea"/>
                <a:cs typeface="+mn-cs"/>
              </a:defRPr>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9pPr>
          </a:lstStyle>
          <a:p>
            <a:pPr marL="0" indent="0">
              <a:buNone/>
            </a:pPr>
            <a:r>
              <a:rPr lang="nl-NL" sz="2670" dirty="0" smtClean="0">
                <a:solidFill>
                  <a:schemeClr val="bg1"/>
                </a:solidFill>
              </a:rPr>
              <a:t>Ervaringsdeskundigheid in de beroepspraktijk, hoofdstuk 11</a:t>
            </a:r>
          </a:p>
          <a:p>
            <a:endParaRPr lang="en-US" sz="2670" dirty="0">
              <a:solidFill>
                <a:schemeClr val="bg1"/>
              </a:solidFill>
            </a:endParaRPr>
          </a:p>
        </p:txBody>
      </p:sp>
    </p:spTree>
    <p:extLst>
      <p:ext uri="{BB962C8B-B14F-4D97-AF65-F5344CB8AC3E}">
        <p14:creationId xmlns:p14="http://schemas.microsoft.com/office/powerpoint/2010/main" val="4303414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1356" y="981403"/>
            <a:ext cx="10441359" cy="938003"/>
          </a:xfrm>
        </p:spPr>
        <p:txBody>
          <a:bodyPr>
            <a:normAutofit/>
          </a:bodyPr>
          <a:lstStyle/>
          <a:p>
            <a:r>
              <a:rPr lang="nl-NL" sz="3000" dirty="0" smtClean="0"/>
              <a:t>Werken met eigen ervaringen in het onderwijs</a:t>
            </a:r>
            <a:endParaRPr lang="en-US" sz="2200" dirty="0"/>
          </a:p>
        </p:txBody>
      </p:sp>
      <p:sp>
        <p:nvSpPr>
          <p:cNvPr id="3" name="Tijdelijke aanduiding voor inhoud 2"/>
          <p:cNvSpPr>
            <a:spLocks noGrp="1"/>
          </p:cNvSpPr>
          <p:nvPr>
            <p:ph sz="half" idx="1"/>
          </p:nvPr>
        </p:nvSpPr>
        <p:spPr>
          <a:xfrm>
            <a:off x="1071356" y="2100163"/>
            <a:ext cx="8707644" cy="4402870"/>
          </a:xfrm>
        </p:spPr>
        <p:txBody>
          <a:bodyPr>
            <a:normAutofit/>
          </a:bodyPr>
          <a:lstStyle/>
          <a:p>
            <a:r>
              <a:rPr lang="nl-NL" dirty="0"/>
              <a:t>Steeds meer </a:t>
            </a:r>
            <a:r>
              <a:rPr lang="nl-NL" dirty="0" smtClean="0"/>
              <a:t>hbo-opleidingen </a:t>
            </a:r>
            <a:r>
              <a:rPr lang="nl-NL" dirty="0"/>
              <a:t>bieden programmaonderdelen over ervaringsdeskundigheid </a:t>
            </a:r>
            <a:r>
              <a:rPr lang="nl-NL" dirty="0" smtClean="0"/>
              <a:t>aan;</a:t>
            </a:r>
            <a:endParaRPr lang="nl-NL" dirty="0"/>
          </a:p>
          <a:p>
            <a:r>
              <a:rPr lang="nl-NL" dirty="0"/>
              <a:t>Wanneer je zowel je eigen ervaringen met die van groepsgenoten, ervaringsdeskundigen of later die van collega’s, kunt uitwisselen, zorgt dat ervoor dat deze ervaringskennis niet meer opgesloten is, maar dat jij en anderen hier van kunnen leren.</a:t>
            </a:r>
            <a:endParaRPr lang="en-US" dirty="0"/>
          </a:p>
          <a:p>
            <a:pPr marL="0" indent="0">
              <a:buNone/>
            </a:pPr>
            <a:endParaRPr lang="en-US" dirty="0"/>
          </a:p>
        </p:txBody>
      </p:sp>
      <p:sp>
        <p:nvSpPr>
          <p:cNvPr id="5" name="Tijdelijke aanduiding voor dianummer 4"/>
          <p:cNvSpPr>
            <a:spLocks noGrp="1"/>
          </p:cNvSpPr>
          <p:nvPr>
            <p:ph type="sldNum" sz="quarter" idx="15"/>
          </p:nvPr>
        </p:nvSpPr>
        <p:spPr/>
        <p:txBody>
          <a:bodyPr/>
          <a:lstStyle/>
          <a:p>
            <a:pPr>
              <a:defRPr/>
            </a:pPr>
            <a:fld id="{7E139BEA-E3B4-4059-BD37-A4D48B3D162E}" type="slidenum">
              <a:rPr lang="nl-NL" smtClean="0"/>
              <a:pPr>
                <a:defRPr/>
              </a:pPr>
              <a:t>15</a:t>
            </a:fld>
            <a:endParaRPr lang="nl-NL"/>
          </a:p>
        </p:txBody>
      </p:sp>
      <p:sp>
        <p:nvSpPr>
          <p:cNvPr id="6" name="Tijdelijke aanduiding voor tekst 1"/>
          <p:cNvSpPr txBox="1">
            <a:spLocks/>
          </p:cNvSpPr>
          <p:nvPr/>
        </p:nvSpPr>
        <p:spPr>
          <a:xfrm>
            <a:off x="431372" y="164637"/>
            <a:ext cx="9356572" cy="480000"/>
          </a:xfrm>
          <a:prstGeom prst="rect">
            <a:avLst/>
          </a:prstGeom>
        </p:spPr>
        <p:txBody>
          <a:bodyPr vert="horz" lIns="0" tIns="0" rIns="0" bIns="0" rtlCol="0">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kern="1200">
                <a:solidFill>
                  <a:schemeClr val="tx1"/>
                </a:solidFill>
                <a:latin typeface="+mn-lt"/>
                <a:ea typeface="+mn-ea"/>
                <a:cs typeface="+mn-cs"/>
              </a:defRPr>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kern="1200">
                <a:solidFill>
                  <a:schemeClr val="tx1"/>
                </a:solidFill>
                <a:latin typeface="+mn-lt"/>
                <a:ea typeface="+mn-ea"/>
                <a:cs typeface="+mn-cs"/>
              </a:defRPr>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9pPr>
          </a:lstStyle>
          <a:p>
            <a:pPr marL="0" indent="0">
              <a:buNone/>
            </a:pPr>
            <a:r>
              <a:rPr lang="nl-NL" sz="2670" dirty="0" smtClean="0">
                <a:solidFill>
                  <a:schemeClr val="bg1"/>
                </a:solidFill>
              </a:rPr>
              <a:t>Ervaringsdeskundigheid in de beroepspraktijk, hoofdstuk 11</a:t>
            </a:r>
          </a:p>
          <a:p>
            <a:endParaRPr lang="en-US" sz="2670" dirty="0">
              <a:solidFill>
                <a:schemeClr val="bg1"/>
              </a:solidFill>
            </a:endParaRPr>
          </a:p>
        </p:txBody>
      </p:sp>
    </p:spTree>
    <p:extLst>
      <p:ext uri="{BB962C8B-B14F-4D97-AF65-F5344CB8AC3E}">
        <p14:creationId xmlns:p14="http://schemas.microsoft.com/office/powerpoint/2010/main" val="2064875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431372" y="164637"/>
            <a:ext cx="10567186" cy="480000"/>
          </a:xfrm>
        </p:spPr>
        <p:txBody>
          <a:bodyPr/>
          <a:lstStyle/>
          <a:p>
            <a:r>
              <a:rPr lang="nl-NL" dirty="0"/>
              <a:t>Ervaringsdeskundigheid in de beroepspraktijk, hoofdstuk 11</a:t>
            </a:r>
          </a:p>
          <a:p>
            <a:endParaRPr lang="en-US" dirty="0"/>
          </a:p>
        </p:txBody>
      </p:sp>
      <p:sp>
        <p:nvSpPr>
          <p:cNvPr id="3" name="Tijdelijke aanduiding voor tekst 2"/>
          <p:cNvSpPr>
            <a:spLocks noGrp="1"/>
          </p:cNvSpPr>
          <p:nvPr>
            <p:ph type="body" sz="quarter" idx="14"/>
          </p:nvPr>
        </p:nvSpPr>
        <p:spPr/>
        <p:txBody>
          <a:bodyPr/>
          <a:lstStyle/>
          <a:p>
            <a:r>
              <a:rPr lang="nl-NL" dirty="0" smtClean="0"/>
              <a:t>Sociaal </a:t>
            </a:r>
            <a:r>
              <a:rPr lang="nl-NL" dirty="0"/>
              <a:t>uitzendbureau Team ED: </a:t>
            </a:r>
            <a:r>
              <a:rPr lang="nl-NL" u="sng" dirty="0">
                <a:hlinkClick r:id="rId2"/>
              </a:rPr>
              <a:t>http://</a:t>
            </a:r>
            <a:r>
              <a:rPr lang="nl-NL" u="sng" dirty="0" smtClean="0">
                <a:hlinkClick r:id="rId2"/>
              </a:rPr>
              <a:t>www.teamed.nl/index.php/video</a:t>
            </a:r>
            <a:endParaRPr lang="nl-NL" u="sng" dirty="0" smtClean="0"/>
          </a:p>
          <a:p>
            <a:r>
              <a:rPr lang="nl-NL" dirty="0"/>
              <a:t>De film Ervaringskennis, over het werk van ervaringsdeskundigen in de praktijk</a:t>
            </a:r>
            <a:r>
              <a:rPr lang="nl-NL" dirty="0" smtClean="0"/>
              <a:t>: </a:t>
            </a:r>
            <a:r>
              <a:rPr lang="en-US" dirty="0" smtClean="0">
                <a:hlinkClick r:id="rId3"/>
              </a:rPr>
              <a:t>http</a:t>
            </a:r>
            <a:r>
              <a:rPr lang="en-US" dirty="0">
                <a:hlinkClick r:id="rId3"/>
              </a:rPr>
              <a:t>://www.hva.nl/akmi/over-het-kenniscentrum/nieuws/content/nieuwsberichten/2015/03/docu-%</a:t>
            </a:r>
            <a:r>
              <a:rPr lang="en-US" dirty="0" smtClean="0">
                <a:hlinkClick r:id="rId3"/>
              </a:rPr>
              <a:t>E2%80%98ervaringskennis%E2%80%99-brengt-bijdrage-ervaringsdeskundigen-in-beeld.html</a:t>
            </a:r>
            <a:endParaRPr lang="en-US" dirty="0" smtClean="0"/>
          </a:p>
          <a:p>
            <a:r>
              <a:rPr lang="nl-NL" dirty="0" smtClean="0"/>
              <a:t>Over </a:t>
            </a:r>
            <a:r>
              <a:rPr lang="nl-NL" dirty="0"/>
              <a:t>de streep (</a:t>
            </a:r>
            <a:r>
              <a:rPr lang="nl-NL" u="sng" dirty="0">
                <a:hlinkClick r:id="rId4"/>
              </a:rPr>
              <a:t>www.uitzendinggemist.nl</a:t>
            </a:r>
            <a:r>
              <a:rPr lang="nl-NL" dirty="0"/>
              <a:t>) (iedereen heeft </a:t>
            </a:r>
            <a:r>
              <a:rPr lang="nl-NL" dirty="0" smtClean="0"/>
              <a:t>ervaring maar is niet altijd makkelijk om te delen)</a:t>
            </a:r>
          </a:p>
          <a:p>
            <a:r>
              <a:rPr lang="nl-NL" dirty="0" smtClean="0"/>
              <a:t>Ervaringsdeskundige </a:t>
            </a:r>
            <a:r>
              <a:rPr lang="nl-NL" dirty="0"/>
              <a:t>vrijwilligers: </a:t>
            </a:r>
            <a:r>
              <a:rPr lang="nl-NL" u="sng" dirty="0">
                <a:hlinkClick r:id="rId5"/>
              </a:rPr>
              <a:t>https://www.youtube.com/watch?v=4FjYEdmWvOk </a:t>
            </a:r>
            <a:endParaRPr lang="en-US" dirty="0"/>
          </a:p>
          <a:p>
            <a:r>
              <a:rPr lang="nl-NL" dirty="0" smtClean="0"/>
              <a:t>Je </a:t>
            </a:r>
            <a:r>
              <a:rPr lang="nl-NL" dirty="0"/>
              <a:t>Eigen Stek (woonvoorziening in zelfbeheer): </a:t>
            </a:r>
            <a:r>
              <a:rPr lang="nl-NL" u="sng" dirty="0">
                <a:hlinkClick r:id="rId6"/>
              </a:rPr>
              <a:t>https://www.youtube.com/watch?v=nS-ySRGNqNQ</a:t>
            </a:r>
            <a:endParaRPr lang="en-US" dirty="0"/>
          </a:p>
          <a:p>
            <a:pPr marL="0" indent="0">
              <a:buNone/>
            </a:pPr>
            <a:endParaRPr lang="nl-NL" dirty="0"/>
          </a:p>
        </p:txBody>
      </p:sp>
      <p:sp>
        <p:nvSpPr>
          <p:cNvPr id="4" name="Tijdelijke aanduiding voor tekst 3"/>
          <p:cNvSpPr>
            <a:spLocks noGrp="1"/>
          </p:cNvSpPr>
          <p:nvPr>
            <p:ph type="body" sz="quarter" idx="15"/>
          </p:nvPr>
        </p:nvSpPr>
        <p:spPr/>
        <p:txBody>
          <a:bodyPr/>
          <a:lstStyle/>
          <a:p>
            <a:r>
              <a:rPr lang="nl-NL" dirty="0" smtClean="0"/>
              <a:t>Filmfragmenten</a:t>
            </a:r>
            <a:endParaRPr lang="en-US" dirty="0"/>
          </a:p>
        </p:txBody>
      </p:sp>
    </p:spTree>
    <p:extLst>
      <p:ext uri="{BB962C8B-B14F-4D97-AF65-F5344CB8AC3E}">
        <p14:creationId xmlns:p14="http://schemas.microsoft.com/office/powerpoint/2010/main" val="2486410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1"/>
          </p:nvPr>
        </p:nvSpPr>
        <p:spPr/>
        <p:txBody>
          <a:bodyPr/>
          <a:lstStyle/>
          <a:p>
            <a:r>
              <a:rPr lang="nl-NL" dirty="0" err="1" smtClean="0"/>
              <a:t>Paulina</a:t>
            </a:r>
            <a:r>
              <a:rPr lang="nl-NL" smtClean="0"/>
              <a:t> Sedney</a:t>
            </a:r>
            <a:endParaRPr lang="nl-NL"/>
          </a:p>
        </p:txBody>
      </p:sp>
    </p:spTree>
    <p:extLst>
      <p:ext uri="{BB962C8B-B14F-4D97-AF65-F5344CB8AC3E}">
        <p14:creationId xmlns:p14="http://schemas.microsoft.com/office/powerpoint/2010/main" val="2690745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431372" y="164637"/>
            <a:ext cx="8892932" cy="480000"/>
          </a:xfrm>
        </p:spPr>
        <p:txBody>
          <a:bodyPr/>
          <a:lstStyle/>
          <a:p>
            <a:r>
              <a:rPr lang="nl-NL" dirty="0" smtClean="0"/>
              <a:t>Ervaringsdeskundigheid in de beroepspraktijk, hoofdstuk 11</a:t>
            </a:r>
            <a:endParaRPr lang="nl-NL" dirty="0"/>
          </a:p>
        </p:txBody>
      </p:sp>
      <p:sp>
        <p:nvSpPr>
          <p:cNvPr id="3" name="Tijdelijke aanduiding voor tekst 2"/>
          <p:cNvSpPr>
            <a:spLocks noGrp="1"/>
          </p:cNvSpPr>
          <p:nvPr>
            <p:ph type="body" sz="quarter" idx="14"/>
          </p:nvPr>
        </p:nvSpPr>
        <p:spPr/>
        <p:txBody>
          <a:bodyPr/>
          <a:lstStyle/>
          <a:p>
            <a:r>
              <a:rPr lang="nl-NL" sz="2400" dirty="0" smtClean="0"/>
              <a:t>Wie of wat is het?</a:t>
            </a:r>
          </a:p>
          <a:p>
            <a:r>
              <a:rPr lang="nl-NL" sz="2400" dirty="0" smtClean="0"/>
              <a:t>Waarom is het interessant voor ISW?</a:t>
            </a:r>
            <a:r>
              <a:rPr lang="nl-NL" sz="2400" dirty="0"/>
              <a:t> </a:t>
            </a:r>
            <a:endParaRPr lang="nl-NL" sz="2400" dirty="0" smtClean="0"/>
          </a:p>
          <a:p>
            <a:r>
              <a:rPr lang="nl-NL" sz="2400" dirty="0" smtClean="0"/>
              <a:t>Wat zijn verschillende rollen en functies voor ervaringsdeskundigen?</a:t>
            </a:r>
          </a:p>
          <a:p>
            <a:r>
              <a:rPr lang="nl-NL" sz="2400" dirty="0" smtClean="0"/>
              <a:t>Hoe zit het met ervaringsdeskundigheid in het onderwijs?</a:t>
            </a:r>
          </a:p>
          <a:p>
            <a:r>
              <a:rPr lang="nl-NL" sz="2400" dirty="0" smtClean="0"/>
              <a:t>Een aantal filmfragmenten</a:t>
            </a:r>
          </a:p>
          <a:p>
            <a:endParaRPr lang="nl-NL" sz="2400" dirty="0"/>
          </a:p>
          <a:p>
            <a:pPr marL="0" indent="0">
              <a:buNone/>
            </a:pPr>
            <a:endParaRPr lang="nl-NL" sz="2400" dirty="0" smtClean="0"/>
          </a:p>
          <a:p>
            <a:endParaRPr lang="nl-NL" sz="2400" dirty="0"/>
          </a:p>
          <a:p>
            <a:pPr marL="0" indent="0">
              <a:buNone/>
            </a:pPr>
            <a:endParaRPr lang="nl-NL" sz="2000" dirty="0" smtClean="0"/>
          </a:p>
          <a:p>
            <a:endParaRPr lang="nl-NL" sz="2000" dirty="0"/>
          </a:p>
          <a:p>
            <a:endParaRPr lang="nl-NL" sz="2000" dirty="0" smtClean="0"/>
          </a:p>
        </p:txBody>
      </p:sp>
      <p:sp>
        <p:nvSpPr>
          <p:cNvPr id="4" name="Tijdelijke aanduiding voor tekst 3"/>
          <p:cNvSpPr>
            <a:spLocks noGrp="1"/>
          </p:cNvSpPr>
          <p:nvPr>
            <p:ph type="body" sz="quarter" idx="15"/>
          </p:nvPr>
        </p:nvSpPr>
        <p:spPr/>
        <p:txBody>
          <a:bodyPr/>
          <a:lstStyle/>
          <a:p>
            <a:r>
              <a:rPr lang="nl-NL" dirty="0" smtClean="0"/>
              <a:t>Ervaringsdeskundigheid….</a:t>
            </a:r>
            <a:endParaRPr lang="nl-NL" dirty="0"/>
          </a:p>
        </p:txBody>
      </p:sp>
    </p:spTree>
    <p:extLst>
      <p:ext uri="{BB962C8B-B14F-4D97-AF65-F5344CB8AC3E}">
        <p14:creationId xmlns:p14="http://schemas.microsoft.com/office/powerpoint/2010/main" val="722510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431372" y="164637"/>
            <a:ext cx="9536876" cy="480000"/>
          </a:xfrm>
        </p:spPr>
        <p:txBody>
          <a:bodyPr/>
          <a:lstStyle/>
          <a:p>
            <a:r>
              <a:rPr lang="nl-NL" dirty="0"/>
              <a:t>Ervaringsdeskundigheid in de beroepspraktijk, hoofdstuk 11</a:t>
            </a:r>
          </a:p>
          <a:p>
            <a:endParaRPr lang="en-US" dirty="0"/>
          </a:p>
        </p:txBody>
      </p:sp>
      <p:sp>
        <p:nvSpPr>
          <p:cNvPr id="3" name="Tijdelijke aanduiding voor tekst 2"/>
          <p:cNvSpPr>
            <a:spLocks noGrp="1"/>
          </p:cNvSpPr>
          <p:nvPr>
            <p:ph type="body" sz="quarter" idx="14"/>
          </p:nvPr>
        </p:nvSpPr>
        <p:spPr>
          <a:xfrm>
            <a:off x="1106525" y="2180861"/>
            <a:ext cx="10367433" cy="4000998"/>
          </a:xfrm>
        </p:spPr>
        <p:txBody>
          <a:bodyPr/>
          <a:lstStyle/>
          <a:p>
            <a:r>
              <a:rPr lang="nl-NL" sz="2000" dirty="0" smtClean="0"/>
              <a:t>Ervaring hebben met een bepaalde kwetsbaarheid of kwetsbare situatie </a:t>
            </a:r>
          </a:p>
          <a:p>
            <a:pPr lvl="1"/>
            <a:r>
              <a:rPr lang="nl-NL" sz="2000" dirty="0" smtClean="0"/>
              <a:t>bijv. psychische of fysieke beperking, dakloosheid, criminaliteit, seksueel fysiek of emotioneel geweld, verslaving of armoede </a:t>
            </a:r>
          </a:p>
          <a:p>
            <a:pPr lvl="1"/>
            <a:r>
              <a:rPr lang="nl-NL" sz="2000" dirty="0" smtClean="0"/>
              <a:t>daardoor vaak ook ervaring met hulp- of dienstverlening</a:t>
            </a:r>
          </a:p>
          <a:p>
            <a:r>
              <a:rPr lang="nl-NL" sz="2000" dirty="0"/>
              <a:t>G</a:t>
            </a:r>
            <a:r>
              <a:rPr lang="nl-NL" sz="2000" dirty="0" smtClean="0"/>
              <a:t>rip </a:t>
            </a:r>
            <a:r>
              <a:rPr lang="nl-NL" sz="2000" dirty="0"/>
              <a:t>gekregen </a:t>
            </a:r>
            <a:r>
              <a:rPr lang="nl-NL" sz="2000" dirty="0" smtClean="0"/>
              <a:t>hebben op de kwetsbaarheid </a:t>
            </a:r>
            <a:r>
              <a:rPr lang="nl-NL" sz="2000" dirty="0"/>
              <a:t>of kwetsbare positie, enige afstand </a:t>
            </a:r>
            <a:r>
              <a:rPr lang="nl-NL" sz="2000" dirty="0" smtClean="0"/>
              <a:t>hebben </a:t>
            </a:r>
            <a:r>
              <a:rPr lang="nl-NL" sz="2000" dirty="0"/>
              <a:t>kunnen nemen van de bijkomende ingewikkeldheden, en die </a:t>
            </a:r>
            <a:r>
              <a:rPr lang="nl-NL" sz="2000" dirty="0" smtClean="0"/>
              <a:t>leren </a:t>
            </a:r>
            <a:r>
              <a:rPr lang="nl-NL" sz="2000" dirty="0" smtClean="0"/>
              <a:t>hanteren</a:t>
            </a:r>
            <a:r>
              <a:rPr lang="nl-NL" sz="2000" dirty="0"/>
              <a:t>.</a:t>
            </a:r>
            <a:endParaRPr lang="nl-NL" sz="2000" dirty="0" smtClean="0"/>
          </a:p>
          <a:p>
            <a:r>
              <a:rPr lang="nl-NL" sz="2000" dirty="0" smtClean="0"/>
              <a:t>Kunnen </a:t>
            </a:r>
            <a:r>
              <a:rPr lang="nl-NL" sz="2000" dirty="0"/>
              <a:t>reflecteren op je eigen, individuele </a:t>
            </a:r>
            <a:r>
              <a:rPr lang="nl-NL" sz="2000" dirty="0" smtClean="0"/>
              <a:t>ervaringen en deze kunnen vergeleken </a:t>
            </a:r>
            <a:r>
              <a:rPr lang="nl-NL" sz="2000" dirty="0"/>
              <a:t>met ervaringen van anderen die in een soortgelijke situatie </a:t>
            </a:r>
            <a:r>
              <a:rPr lang="nl-NL" sz="2000" dirty="0" smtClean="0"/>
              <a:t>zitten (collectieve ervaringen</a:t>
            </a:r>
            <a:r>
              <a:rPr lang="nl-NL" sz="2000" dirty="0" smtClean="0"/>
              <a:t>).</a:t>
            </a:r>
            <a:endParaRPr lang="nl-NL" sz="2000" dirty="0" smtClean="0"/>
          </a:p>
          <a:p>
            <a:r>
              <a:rPr lang="nl-NL" sz="2000" dirty="0" smtClean="0"/>
              <a:t>Deze </a:t>
            </a:r>
            <a:r>
              <a:rPr lang="nl-NL" sz="2000" dirty="0"/>
              <a:t>collectieve ervaringen, aangevuld met informatie uit andere bronnen zoals literatuur, </a:t>
            </a:r>
            <a:r>
              <a:rPr lang="nl-NL" sz="2000" dirty="0" smtClean="0"/>
              <a:t>op </a:t>
            </a:r>
            <a:r>
              <a:rPr lang="nl-NL" sz="2000" dirty="0"/>
              <a:t>verschillende manieren </a:t>
            </a:r>
            <a:r>
              <a:rPr lang="nl-NL" sz="2000" dirty="0" smtClean="0"/>
              <a:t>kunnen gebruiken</a:t>
            </a:r>
            <a:r>
              <a:rPr lang="nl-NL" sz="2000" dirty="0"/>
              <a:t>. </a:t>
            </a:r>
            <a:endParaRPr lang="nl-NL" sz="2000" dirty="0" smtClean="0"/>
          </a:p>
          <a:p>
            <a:r>
              <a:rPr lang="nl-NL" sz="2000" dirty="0" smtClean="0"/>
              <a:t>Bijvoorbeeld </a:t>
            </a:r>
            <a:r>
              <a:rPr lang="nl-NL" sz="2000" dirty="0"/>
              <a:t>in het sociaal </a:t>
            </a:r>
            <a:r>
              <a:rPr lang="nl-NL" sz="2000" dirty="0" smtClean="0"/>
              <a:t>werk voor het trainen van hulp- </a:t>
            </a:r>
            <a:r>
              <a:rPr lang="nl-NL" sz="2000" dirty="0"/>
              <a:t>en </a:t>
            </a:r>
            <a:r>
              <a:rPr lang="nl-NL" sz="2000" dirty="0" smtClean="0"/>
              <a:t>dienstverleners, coachen van cliënten, </a:t>
            </a:r>
            <a:r>
              <a:rPr lang="nl-NL" sz="2000" dirty="0"/>
              <a:t>of </a:t>
            </a:r>
            <a:r>
              <a:rPr lang="nl-NL" sz="2000" dirty="0" smtClean="0"/>
              <a:t>voor het doen van beleids- </a:t>
            </a:r>
            <a:r>
              <a:rPr lang="nl-NL" sz="2000" dirty="0"/>
              <a:t>of praktijkgericht </a:t>
            </a:r>
            <a:r>
              <a:rPr lang="nl-NL" sz="2000" dirty="0" smtClean="0"/>
              <a:t>onderzoek. </a:t>
            </a:r>
            <a:endParaRPr lang="en-US" sz="2400" dirty="0"/>
          </a:p>
          <a:p>
            <a:pPr lvl="1"/>
            <a:endParaRPr lang="nl-NL" dirty="0" smtClean="0"/>
          </a:p>
          <a:p>
            <a:endParaRPr lang="nl-NL" dirty="0" smtClean="0"/>
          </a:p>
          <a:p>
            <a:endParaRPr lang="nl-NL" dirty="0" smtClean="0"/>
          </a:p>
        </p:txBody>
      </p:sp>
      <p:sp>
        <p:nvSpPr>
          <p:cNvPr id="4" name="Tijdelijke aanduiding voor tekst 3"/>
          <p:cNvSpPr>
            <a:spLocks noGrp="1"/>
          </p:cNvSpPr>
          <p:nvPr>
            <p:ph type="body" sz="quarter" idx="15"/>
          </p:nvPr>
        </p:nvSpPr>
        <p:spPr/>
        <p:txBody>
          <a:bodyPr/>
          <a:lstStyle/>
          <a:p>
            <a:r>
              <a:rPr lang="nl-NL" dirty="0" smtClean="0"/>
              <a:t>Ervaringsdeskundigheid is….</a:t>
            </a:r>
            <a:endParaRPr lang="en-US" dirty="0"/>
          </a:p>
        </p:txBody>
      </p:sp>
    </p:spTree>
    <p:extLst>
      <p:ext uri="{BB962C8B-B14F-4D97-AF65-F5344CB8AC3E}">
        <p14:creationId xmlns:p14="http://schemas.microsoft.com/office/powerpoint/2010/main" val="4246833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431372" y="164637"/>
            <a:ext cx="10824763" cy="480000"/>
          </a:xfrm>
        </p:spPr>
        <p:txBody>
          <a:bodyPr/>
          <a:lstStyle/>
          <a:p>
            <a:r>
              <a:rPr lang="nl-NL" dirty="0"/>
              <a:t>Ervaringsdeskundigheid in de beroepspraktijk, hoofdstuk 11</a:t>
            </a:r>
          </a:p>
          <a:p>
            <a:endParaRPr lang="en-US" dirty="0"/>
          </a:p>
        </p:txBody>
      </p:sp>
      <p:sp>
        <p:nvSpPr>
          <p:cNvPr id="3" name="Tijdelijke aanduiding voor tekst 2"/>
          <p:cNvSpPr>
            <a:spLocks noGrp="1"/>
          </p:cNvSpPr>
          <p:nvPr>
            <p:ph type="body" sz="quarter" idx="14"/>
          </p:nvPr>
        </p:nvSpPr>
        <p:spPr/>
        <p:txBody>
          <a:bodyPr/>
          <a:lstStyle/>
          <a:p>
            <a:pPr marL="0" indent="0">
              <a:buNone/>
            </a:pPr>
            <a:r>
              <a:rPr lang="nl-NL" sz="2000" dirty="0" smtClean="0"/>
              <a:t>Omdat </a:t>
            </a:r>
            <a:r>
              <a:rPr lang="nl-NL" sz="2000" dirty="0" err="1" smtClean="0"/>
              <a:t>ISW’ers</a:t>
            </a:r>
            <a:r>
              <a:rPr lang="nl-NL" sz="2000" dirty="0"/>
              <a:t>:</a:t>
            </a:r>
            <a:endParaRPr lang="nl-NL" sz="2000" dirty="0" smtClean="0"/>
          </a:p>
          <a:p>
            <a:r>
              <a:rPr lang="nl-NL" sz="2000" dirty="0"/>
              <a:t>o</a:t>
            </a:r>
            <a:r>
              <a:rPr lang="nl-NL" sz="2000" dirty="0" smtClean="0"/>
              <a:t>ndersteuning </a:t>
            </a:r>
            <a:r>
              <a:rPr lang="nl-NL" sz="2000" dirty="0"/>
              <a:t>bieden door contact te maken met de leef- en belevingswereld van de mensen voor (en met) wie zij werken; </a:t>
            </a:r>
          </a:p>
          <a:p>
            <a:r>
              <a:rPr lang="nl-NL" sz="2000" dirty="0" smtClean="0"/>
              <a:t>de </a:t>
            </a:r>
            <a:r>
              <a:rPr lang="nl-NL" sz="2000" dirty="0"/>
              <a:t>regie niet </a:t>
            </a:r>
            <a:r>
              <a:rPr lang="nl-NL" sz="2000" dirty="0" smtClean="0"/>
              <a:t>overnemen, maar </a:t>
            </a:r>
            <a:r>
              <a:rPr lang="nl-NL" sz="2000" dirty="0"/>
              <a:t>vooral </a:t>
            </a:r>
            <a:r>
              <a:rPr lang="nl-NL" sz="2000" dirty="0" smtClean="0"/>
              <a:t>ondersteunen </a:t>
            </a:r>
            <a:r>
              <a:rPr lang="nl-NL" sz="2000" dirty="0"/>
              <a:t>bij het verzamelen van eigen krachten; </a:t>
            </a:r>
          </a:p>
          <a:p>
            <a:r>
              <a:rPr lang="nl-NL" sz="2000" dirty="0"/>
              <a:t>z</a:t>
            </a:r>
            <a:r>
              <a:rPr lang="nl-NL" sz="2000" dirty="0" smtClean="0"/>
              <a:t>ich niet alleen richten op </a:t>
            </a:r>
            <a:r>
              <a:rPr lang="nl-NL" sz="2000" dirty="0"/>
              <a:t>individuen, maar ook </a:t>
            </a:r>
            <a:r>
              <a:rPr lang="nl-NL" sz="2000" dirty="0" smtClean="0"/>
              <a:t>op de omgeving </a:t>
            </a:r>
            <a:r>
              <a:rPr lang="nl-NL" sz="2000" dirty="0"/>
              <a:t>en </a:t>
            </a:r>
            <a:r>
              <a:rPr lang="nl-NL" sz="2000" dirty="0" smtClean="0"/>
              <a:t>sociale </a:t>
            </a:r>
            <a:r>
              <a:rPr lang="nl-NL" sz="2000" dirty="0"/>
              <a:t>netwerken; </a:t>
            </a:r>
            <a:endParaRPr lang="nl-NL" sz="2000" dirty="0" smtClean="0"/>
          </a:p>
          <a:p>
            <a:pPr marL="0" indent="0">
              <a:buNone/>
            </a:pPr>
            <a:endParaRPr lang="nl-NL" sz="2000" dirty="0"/>
          </a:p>
          <a:p>
            <a:r>
              <a:rPr lang="nl-NL" dirty="0" smtClean="0"/>
              <a:t>Hierbij </a:t>
            </a:r>
            <a:r>
              <a:rPr lang="nl-NL" dirty="0"/>
              <a:t>beseffen </a:t>
            </a:r>
            <a:r>
              <a:rPr lang="nl-NL" dirty="0" err="1" smtClean="0"/>
              <a:t>ISW’ers</a:t>
            </a:r>
            <a:r>
              <a:rPr lang="nl-NL" dirty="0" smtClean="0"/>
              <a:t> </a:t>
            </a:r>
            <a:r>
              <a:rPr lang="nl-NL" dirty="0"/>
              <a:t>dat ervaringskennis – van ervaringsdeskundigen en </a:t>
            </a:r>
            <a:r>
              <a:rPr lang="nl-NL" dirty="0" smtClean="0"/>
              <a:t>cliënten/klanten </a:t>
            </a:r>
            <a:r>
              <a:rPr lang="nl-NL" dirty="0"/>
              <a:t>maar ook van henzelf – kan helpen om deze leef- en belevingswereld van binnenuit te leren kennen. </a:t>
            </a:r>
            <a:endParaRPr lang="en-US" dirty="0"/>
          </a:p>
        </p:txBody>
      </p:sp>
      <p:sp>
        <p:nvSpPr>
          <p:cNvPr id="4" name="Tijdelijke aanduiding voor tekst 3"/>
          <p:cNvSpPr>
            <a:spLocks noGrp="1"/>
          </p:cNvSpPr>
          <p:nvPr>
            <p:ph type="body" sz="quarter" idx="15"/>
          </p:nvPr>
        </p:nvSpPr>
        <p:spPr/>
        <p:txBody>
          <a:bodyPr/>
          <a:lstStyle/>
          <a:p>
            <a:r>
              <a:rPr lang="nl-NL" dirty="0" smtClean="0"/>
              <a:t>Waarom interessant voor ISW?</a:t>
            </a:r>
            <a:endParaRPr lang="en-US" dirty="0"/>
          </a:p>
        </p:txBody>
      </p:sp>
    </p:spTree>
    <p:extLst>
      <p:ext uri="{BB962C8B-B14F-4D97-AF65-F5344CB8AC3E}">
        <p14:creationId xmlns:p14="http://schemas.microsoft.com/office/powerpoint/2010/main" val="3622869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431372" y="164637"/>
            <a:ext cx="9408087" cy="480000"/>
          </a:xfrm>
        </p:spPr>
        <p:txBody>
          <a:bodyPr/>
          <a:lstStyle/>
          <a:p>
            <a:r>
              <a:rPr lang="nl-NL" dirty="0"/>
              <a:t>Ervaringsdeskundigheid in de beroepspraktijk, hoofdstuk 11</a:t>
            </a:r>
          </a:p>
          <a:p>
            <a:endParaRPr lang="en-US" dirty="0"/>
          </a:p>
        </p:txBody>
      </p:sp>
      <p:sp>
        <p:nvSpPr>
          <p:cNvPr id="3" name="Tijdelijke aanduiding voor tekst 2"/>
          <p:cNvSpPr>
            <a:spLocks noGrp="1"/>
          </p:cNvSpPr>
          <p:nvPr>
            <p:ph type="body" sz="quarter" idx="14"/>
          </p:nvPr>
        </p:nvSpPr>
        <p:spPr/>
        <p:txBody>
          <a:bodyPr/>
          <a:lstStyle/>
          <a:p>
            <a:pPr marL="0" lvl="0" indent="0">
              <a:buNone/>
            </a:pPr>
            <a:r>
              <a:rPr lang="nl-NL" sz="2000" dirty="0" smtClean="0"/>
              <a:t>Aantal voorbeelden:</a:t>
            </a:r>
          </a:p>
          <a:p>
            <a:pPr marL="0" lvl="0" indent="0">
              <a:buNone/>
            </a:pPr>
            <a:endParaRPr lang="nl-NL" sz="2000" dirty="0" smtClean="0"/>
          </a:p>
          <a:p>
            <a:pPr lvl="0"/>
            <a:r>
              <a:rPr lang="nl-NL" sz="2000" dirty="0" smtClean="0"/>
              <a:t>tolk: het perspectief en de leefwereld van cliënten te verduidelijken en om een pleidooi voor de belangen van cliënten te voeren;</a:t>
            </a:r>
            <a:endParaRPr lang="en-US" sz="2000" dirty="0" smtClean="0"/>
          </a:p>
          <a:p>
            <a:pPr lvl="0"/>
            <a:r>
              <a:rPr lang="nl-NL" sz="2000" dirty="0" smtClean="0"/>
              <a:t>brugfunctie: de kloof dichten tussen cliënten en reguliere hulpverleners;</a:t>
            </a:r>
            <a:endParaRPr lang="en-US" sz="2000" dirty="0" smtClean="0"/>
          </a:p>
          <a:p>
            <a:pPr lvl="0"/>
            <a:r>
              <a:rPr lang="nl-NL" sz="2000" dirty="0" smtClean="0"/>
              <a:t>ondersteunende </a:t>
            </a:r>
            <a:r>
              <a:rPr lang="nl-NL" sz="2000" dirty="0"/>
              <a:t>functie: voor cliënten bij hun problemen en bij het versterken van hun eigen kracht;</a:t>
            </a:r>
            <a:endParaRPr lang="en-US" sz="2000" dirty="0"/>
          </a:p>
          <a:p>
            <a:pPr lvl="0"/>
            <a:r>
              <a:rPr lang="nl-NL" sz="2000" dirty="0" smtClean="0"/>
              <a:t>kritische </a:t>
            </a:r>
            <a:r>
              <a:rPr lang="nl-NL" sz="2000" dirty="0"/>
              <a:t>functie: </a:t>
            </a:r>
            <a:r>
              <a:rPr lang="nl-NL" sz="2000" dirty="0" smtClean="0"/>
              <a:t>een </a:t>
            </a:r>
            <a:r>
              <a:rPr lang="nl-NL" sz="2000" dirty="0"/>
              <a:t>kritische houding </a:t>
            </a:r>
            <a:r>
              <a:rPr lang="nl-NL" sz="2000" dirty="0" smtClean="0"/>
              <a:t>aannemen </a:t>
            </a:r>
            <a:r>
              <a:rPr lang="nl-NL" sz="2000" dirty="0"/>
              <a:t>ten opzichte van de reguliere hulpverlening en maatschappelijke instanties;</a:t>
            </a:r>
            <a:endParaRPr lang="en-US" sz="2000" dirty="0"/>
          </a:p>
          <a:p>
            <a:pPr lvl="0"/>
            <a:r>
              <a:rPr lang="nl-NL" sz="2000" dirty="0" smtClean="0"/>
              <a:t>bondgenoot</a:t>
            </a:r>
            <a:r>
              <a:rPr lang="nl-NL" sz="2000" dirty="0"/>
              <a:t>: </a:t>
            </a:r>
            <a:r>
              <a:rPr lang="nl-NL" sz="2000" dirty="0" smtClean="0"/>
              <a:t>de </a:t>
            </a:r>
            <a:r>
              <a:rPr lang="nl-NL" sz="2000" dirty="0"/>
              <a:t>cliënt te ondersteunen door naast hem te gaan staan en hem te verdedigen op het moment dat de zorg de autonomie en zelfbeschikking van de cliënt </a:t>
            </a:r>
            <a:r>
              <a:rPr lang="nl-NL" sz="2000" dirty="0" smtClean="0"/>
              <a:t>bedreigt;</a:t>
            </a:r>
          </a:p>
          <a:p>
            <a:pPr lvl="0"/>
            <a:r>
              <a:rPr lang="nl-NL" sz="2000" dirty="0"/>
              <a:t>oprichter en </a:t>
            </a:r>
            <a:r>
              <a:rPr lang="nl-NL" sz="2000" dirty="0" smtClean="0"/>
              <a:t>aanjager: </a:t>
            </a:r>
            <a:r>
              <a:rPr lang="nl-NL" sz="2000" dirty="0"/>
              <a:t>eigen organisatie </a:t>
            </a:r>
            <a:r>
              <a:rPr lang="nl-NL" sz="2000" dirty="0" smtClean="0"/>
              <a:t>oprichten bv een </a:t>
            </a:r>
            <a:r>
              <a:rPr lang="nl-NL" sz="2000" dirty="0"/>
              <a:t>belangenorganisatie of groepen voor lotgenotencontact.</a:t>
            </a:r>
            <a:endParaRPr lang="en-US" sz="2000" dirty="0"/>
          </a:p>
        </p:txBody>
      </p:sp>
      <p:sp>
        <p:nvSpPr>
          <p:cNvPr id="4" name="Tijdelijke aanduiding voor tekst 3"/>
          <p:cNvSpPr>
            <a:spLocks noGrp="1"/>
          </p:cNvSpPr>
          <p:nvPr>
            <p:ph type="body" sz="quarter" idx="15"/>
          </p:nvPr>
        </p:nvSpPr>
        <p:spPr/>
        <p:txBody>
          <a:bodyPr/>
          <a:lstStyle/>
          <a:p>
            <a:r>
              <a:rPr lang="nl-NL" dirty="0" smtClean="0"/>
              <a:t>Verschillende rollen:</a:t>
            </a:r>
            <a:endParaRPr lang="en-US" dirty="0"/>
          </a:p>
        </p:txBody>
      </p:sp>
    </p:spTree>
    <p:extLst>
      <p:ext uri="{BB962C8B-B14F-4D97-AF65-F5344CB8AC3E}">
        <p14:creationId xmlns:p14="http://schemas.microsoft.com/office/powerpoint/2010/main" val="2121990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p:cNvSpPr>
            <a:spLocks noGrp="1"/>
          </p:cNvSpPr>
          <p:nvPr>
            <p:ph type="body" sz="quarter" idx="13"/>
          </p:nvPr>
        </p:nvSpPr>
        <p:spPr>
          <a:xfrm>
            <a:off x="431372" y="164637"/>
            <a:ext cx="9408087" cy="480000"/>
          </a:xfrm>
        </p:spPr>
        <p:txBody>
          <a:bodyPr/>
          <a:lstStyle/>
          <a:p>
            <a:r>
              <a:rPr lang="nl-NL" dirty="0"/>
              <a:t>Ervaringsdeskundigheid in de beroepspraktijk, hoofdstuk 11</a:t>
            </a:r>
          </a:p>
          <a:p>
            <a:endParaRPr lang="en-US" dirty="0"/>
          </a:p>
        </p:txBody>
      </p:sp>
      <p:sp>
        <p:nvSpPr>
          <p:cNvPr id="3" name="Tijdelijke aanduiding voor tekst 2"/>
          <p:cNvSpPr>
            <a:spLocks noGrp="1"/>
          </p:cNvSpPr>
          <p:nvPr>
            <p:ph type="body" sz="quarter" idx="14"/>
          </p:nvPr>
        </p:nvSpPr>
        <p:spPr>
          <a:xfrm>
            <a:off x="1104900" y="1989667"/>
            <a:ext cx="10367433" cy="4709301"/>
          </a:xfrm>
        </p:spPr>
        <p:txBody>
          <a:bodyPr/>
          <a:lstStyle/>
          <a:p>
            <a:r>
              <a:rPr lang="nl-NL" sz="2500" dirty="0" smtClean="0"/>
              <a:t>ondersteuner </a:t>
            </a:r>
            <a:r>
              <a:rPr lang="nl-NL" sz="2500" dirty="0"/>
              <a:t>van </a:t>
            </a:r>
            <a:r>
              <a:rPr lang="nl-NL" sz="2500" dirty="0" smtClean="0"/>
              <a:t>cliënten</a:t>
            </a:r>
          </a:p>
          <a:p>
            <a:r>
              <a:rPr lang="nl-NL" sz="2500" dirty="0" smtClean="0"/>
              <a:t>trainer </a:t>
            </a:r>
            <a:r>
              <a:rPr lang="nl-NL" sz="2500" dirty="0"/>
              <a:t>van sociaal </a:t>
            </a:r>
            <a:r>
              <a:rPr lang="nl-NL" sz="2500" dirty="0" smtClean="0"/>
              <a:t>werkers</a:t>
            </a:r>
          </a:p>
          <a:p>
            <a:r>
              <a:rPr lang="nl-NL" sz="2500" dirty="0" smtClean="0"/>
              <a:t>voorlichter </a:t>
            </a:r>
            <a:r>
              <a:rPr lang="nl-NL" sz="2500" dirty="0"/>
              <a:t>voor </a:t>
            </a:r>
            <a:r>
              <a:rPr lang="nl-NL" sz="2500" dirty="0" smtClean="0"/>
              <a:t>gemeenteambtenaren</a:t>
            </a:r>
          </a:p>
          <a:p>
            <a:r>
              <a:rPr lang="nl-NL" sz="2500" dirty="0" smtClean="0"/>
              <a:t>gastdocent </a:t>
            </a:r>
            <a:r>
              <a:rPr lang="nl-NL" sz="2500" dirty="0"/>
              <a:t>voor </a:t>
            </a:r>
            <a:r>
              <a:rPr lang="nl-NL" sz="2500" dirty="0" smtClean="0"/>
              <a:t>studenten</a:t>
            </a:r>
          </a:p>
          <a:p>
            <a:r>
              <a:rPr lang="nl-NL" sz="2500" dirty="0" smtClean="0"/>
              <a:t>vraagbaak </a:t>
            </a:r>
            <a:r>
              <a:rPr lang="nl-NL" sz="2500" dirty="0"/>
              <a:t>voor bijvoorbeeld cliënten, sociaal werkers en </a:t>
            </a:r>
            <a:r>
              <a:rPr lang="nl-NL" sz="2500" dirty="0" smtClean="0"/>
              <a:t>beleidsmakers</a:t>
            </a:r>
            <a:endParaRPr lang="nl-NL" sz="2500" dirty="0" smtClean="0"/>
          </a:p>
          <a:p>
            <a:r>
              <a:rPr lang="nl-NL" sz="2500" dirty="0" smtClean="0"/>
              <a:t>vormgever van beleid bijv. </a:t>
            </a:r>
            <a:r>
              <a:rPr lang="nl-NL" sz="2500" dirty="0"/>
              <a:t>over bejegening </a:t>
            </a:r>
            <a:endParaRPr lang="nl-NL" sz="2500" dirty="0" smtClean="0"/>
          </a:p>
          <a:p>
            <a:r>
              <a:rPr lang="nl-NL" sz="2500" dirty="0" smtClean="0"/>
              <a:t>onderzoek </a:t>
            </a:r>
            <a:r>
              <a:rPr lang="nl-NL" sz="2500" dirty="0"/>
              <a:t>doen vanuit het perspectief van </a:t>
            </a:r>
            <a:r>
              <a:rPr lang="nl-NL" sz="2500" dirty="0" smtClean="0"/>
              <a:t>cliënten</a:t>
            </a:r>
          </a:p>
          <a:p>
            <a:pPr marL="0" indent="0">
              <a:buNone/>
            </a:pPr>
            <a:endParaRPr lang="nl-NL" sz="2500" dirty="0" smtClean="0"/>
          </a:p>
          <a:p>
            <a:r>
              <a:rPr lang="nl-NL" sz="2500" dirty="0" smtClean="0"/>
              <a:t>Ook </a:t>
            </a:r>
            <a:r>
              <a:rPr lang="nl-NL" sz="2500" dirty="0"/>
              <a:t>steeds vaker </a:t>
            </a:r>
            <a:r>
              <a:rPr lang="nl-NL" sz="2500" dirty="0" smtClean="0"/>
              <a:t>in reguliere </a:t>
            </a:r>
            <a:r>
              <a:rPr lang="nl-NL" sz="2500" dirty="0"/>
              <a:t>functies in het sociaal </a:t>
            </a:r>
            <a:r>
              <a:rPr lang="nl-NL" sz="2500" dirty="0" smtClean="0"/>
              <a:t>werk, zoals: </a:t>
            </a:r>
            <a:r>
              <a:rPr lang="nl-NL" sz="2500" dirty="0"/>
              <a:t>groepswerker, </a:t>
            </a:r>
            <a:r>
              <a:rPr lang="nl-NL" sz="2500" dirty="0" smtClean="0"/>
              <a:t>woonbegeleider, </a:t>
            </a:r>
            <a:r>
              <a:rPr lang="nl-NL" sz="2500" dirty="0"/>
              <a:t>activiteitenbegeleider, </a:t>
            </a:r>
            <a:r>
              <a:rPr lang="nl-NL" sz="2500" dirty="0" smtClean="0"/>
              <a:t>of als manager </a:t>
            </a:r>
            <a:r>
              <a:rPr lang="nl-NL" sz="2500" dirty="0"/>
              <a:t>of directeur. </a:t>
            </a:r>
            <a:endParaRPr lang="en-US" sz="2500" dirty="0"/>
          </a:p>
          <a:p>
            <a:pPr marL="0" lvl="0" indent="0">
              <a:buNone/>
            </a:pPr>
            <a:endParaRPr lang="en-US" sz="2000" dirty="0"/>
          </a:p>
        </p:txBody>
      </p:sp>
      <p:sp>
        <p:nvSpPr>
          <p:cNvPr id="4" name="Tijdelijke aanduiding voor tekst 3"/>
          <p:cNvSpPr>
            <a:spLocks noGrp="1"/>
          </p:cNvSpPr>
          <p:nvPr>
            <p:ph type="body" sz="quarter" idx="15"/>
          </p:nvPr>
        </p:nvSpPr>
        <p:spPr>
          <a:xfrm>
            <a:off x="1102784" y="1221318"/>
            <a:ext cx="11089216" cy="768349"/>
          </a:xfrm>
        </p:spPr>
        <p:txBody>
          <a:bodyPr/>
          <a:lstStyle/>
          <a:p>
            <a:r>
              <a:rPr lang="nl-NL" sz="4800" dirty="0" smtClean="0"/>
              <a:t>Functies ervaringsdeskundige medewerkers </a:t>
            </a:r>
            <a:endParaRPr lang="en-US" sz="4800" dirty="0"/>
          </a:p>
        </p:txBody>
      </p:sp>
    </p:spTree>
    <p:extLst>
      <p:ext uri="{BB962C8B-B14F-4D97-AF65-F5344CB8AC3E}">
        <p14:creationId xmlns:p14="http://schemas.microsoft.com/office/powerpoint/2010/main" val="3134498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4"/>
          </p:nvPr>
        </p:nvSpPr>
        <p:spPr/>
        <p:txBody>
          <a:bodyPr/>
          <a:lstStyle/>
          <a:p>
            <a:pPr marL="0" indent="0">
              <a:buNone/>
            </a:pPr>
            <a:r>
              <a:rPr lang="nl-NL" dirty="0" smtClean="0"/>
              <a:t>Er </a:t>
            </a:r>
            <a:r>
              <a:rPr lang="nl-NL" dirty="0"/>
              <a:t>is een aantal voordelen bij het inzetten van </a:t>
            </a:r>
            <a:r>
              <a:rPr lang="nl-NL" dirty="0" smtClean="0"/>
              <a:t>ervaringsdeskundigen, bijvoorbeeld:</a:t>
            </a:r>
          </a:p>
          <a:p>
            <a:pPr marL="0" indent="0">
              <a:buNone/>
            </a:pPr>
            <a:endParaRPr lang="en-US" dirty="0"/>
          </a:p>
          <a:p>
            <a:r>
              <a:rPr lang="nl-NL" dirty="0" smtClean="0"/>
              <a:t>voor </a:t>
            </a:r>
            <a:r>
              <a:rPr lang="nl-NL" dirty="0"/>
              <a:t>de ervaringsdeskundigen zelf: een betaalde baan </a:t>
            </a:r>
            <a:r>
              <a:rPr lang="nl-NL" dirty="0" smtClean="0"/>
              <a:t>vergroot </a:t>
            </a:r>
            <a:r>
              <a:rPr lang="nl-NL" dirty="0"/>
              <a:t>economische zelfstandigheid </a:t>
            </a:r>
            <a:r>
              <a:rPr lang="nl-NL" dirty="0" smtClean="0"/>
              <a:t>en bevordert </a:t>
            </a:r>
            <a:r>
              <a:rPr lang="nl-NL" dirty="0"/>
              <a:t>maatschappelijke </a:t>
            </a:r>
            <a:r>
              <a:rPr lang="nl-NL" dirty="0" smtClean="0"/>
              <a:t>participatie;</a:t>
            </a:r>
            <a:endParaRPr lang="en-US" dirty="0"/>
          </a:p>
          <a:p>
            <a:r>
              <a:rPr lang="nl-NL" dirty="0" smtClean="0"/>
              <a:t>voor </a:t>
            </a:r>
            <a:r>
              <a:rPr lang="nl-NL" dirty="0"/>
              <a:t>de cliënt: contact met een ervaringsdeskundige kan </a:t>
            </a:r>
            <a:r>
              <a:rPr lang="nl-NL" dirty="0" err="1"/>
              <a:t>empowerend</a:t>
            </a:r>
            <a:r>
              <a:rPr lang="nl-NL" dirty="0"/>
              <a:t> werken en kan een voorbeeldfunctie hebben en de ervaringsdeskundige kan rolmodel zijn;</a:t>
            </a:r>
            <a:endParaRPr lang="en-US" dirty="0"/>
          </a:p>
          <a:p>
            <a:r>
              <a:rPr lang="nl-NL" dirty="0" smtClean="0"/>
              <a:t>voor </a:t>
            </a:r>
            <a:r>
              <a:rPr lang="nl-NL" dirty="0"/>
              <a:t>het team en de organisatie: de aanwezigheid van ervaringsdeskundigen kan zorgen voor een andere attitude ten opzichte van cliënten. Daarnaast kan het de wij-zij kloof tussen hulpverleners en cliënten verkleinen</a:t>
            </a:r>
            <a:r>
              <a:rPr lang="nl-NL" dirty="0" smtClean="0"/>
              <a:t>.</a:t>
            </a:r>
            <a:endParaRPr lang="en-US" dirty="0"/>
          </a:p>
        </p:txBody>
      </p:sp>
      <p:sp>
        <p:nvSpPr>
          <p:cNvPr id="4" name="Tijdelijke aanduiding voor tekst 3"/>
          <p:cNvSpPr>
            <a:spLocks noGrp="1"/>
          </p:cNvSpPr>
          <p:nvPr>
            <p:ph type="body" sz="quarter" idx="15"/>
          </p:nvPr>
        </p:nvSpPr>
        <p:spPr/>
        <p:txBody>
          <a:bodyPr/>
          <a:lstStyle/>
          <a:p>
            <a:r>
              <a:rPr lang="nl-NL" dirty="0" smtClean="0"/>
              <a:t>Voordelen </a:t>
            </a:r>
            <a:endParaRPr lang="en-US" dirty="0"/>
          </a:p>
        </p:txBody>
      </p:sp>
      <p:sp>
        <p:nvSpPr>
          <p:cNvPr id="5" name="Tijdelijke aanduiding voor tekst 1"/>
          <p:cNvSpPr>
            <a:spLocks noGrp="1"/>
          </p:cNvSpPr>
          <p:nvPr>
            <p:ph type="body" sz="quarter" idx="13"/>
          </p:nvPr>
        </p:nvSpPr>
        <p:spPr>
          <a:xfrm>
            <a:off x="431372" y="164637"/>
            <a:ext cx="9369451" cy="480000"/>
          </a:xfrm>
        </p:spPr>
        <p:txBody>
          <a:bodyPr/>
          <a:lstStyle/>
          <a:p>
            <a:r>
              <a:rPr lang="nl-NL" dirty="0"/>
              <a:t>Ervaringsdeskundigheid in de beroepspraktijk, hoofdstuk 11</a:t>
            </a:r>
          </a:p>
          <a:p>
            <a:endParaRPr lang="en-US" dirty="0"/>
          </a:p>
        </p:txBody>
      </p:sp>
    </p:spTree>
    <p:extLst>
      <p:ext uri="{BB962C8B-B14F-4D97-AF65-F5344CB8AC3E}">
        <p14:creationId xmlns:p14="http://schemas.microsoft.com/office/powerpoint/2010/main" val="2228740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sz="quarter" idx="14"/>
          </p:nvPr>
        </p:nvSpPr>
        <p:spPr/>
        <p:txBody>
          <a:bodyPr/>
          <a:lstStyle/>
          <a:p>
            <a:pPr marL="0" indent="0">
              <a:buNone/>
            </a:pPr>
            <a:r>
              <a:rPr lang="nl-NL" dirty="0" smtClean="0"/>
              <a:t>De </a:t>
            </a:r>
            <a:r>
              <a:rPr lang="nl-NL" dirty="0"/>
              <a:t>inzet van ervaringsdeskundigen blijkt niet altijd even gemakkelijk te verlopen in de praktijk. Dilemma’s zijn bijvoorbeeld</a:t>
            </a:r>
            <a:r>
              <a:rPr lang="nl-NL" dirty="0" smtClean="0"/>
              <a:t>:</a:t>
            </a:r>
          </a:p>
          <a:p>
            <a:pPr marL="0" indent="0">
              <a:buNone/>
            </a:pPr>
            <a:endParaRPr lang="en-US" dirty="0"/>
          </a:p>
          <a:p>
            <a:r>
              <a:rPr lang="nl-NL" dirty="0" smtClean="0"/>
              <a:t>ervaringsdeskundigen </a:t>
            </a:r>
            <a:r>
              <a:rPr lang="nl-NL" dirty="0"/>
              <a:t>hebben soms een dubbele pet </a:t>
            </a:r>
            <a:r>
              <a:rPr lang="nl-NL" dirty="0" smtClean="0"/>
              <a:t>op: (</a:t>
            </a:r>
            <a:r>
              <a:rPr lang="nl-NL" dirty="0"/>
              <a:t>voormalig) </a:t>
            </a:r>
            <a:r>
              <a:rPr lang="nl-NL" dirty="0" smtClean="0"/>
              <a:t>cliënt en </a:t>
            </a:r>
            <a:r>
              <a:rPr lang="nl-NL" dirty="0"/>
              <a:t>(sociaal) werker. Dat kan onduidelijkheid en rolverwarring </a:t>
            </a:r>
            <a:r>
              <a:rPr lang="nl-NL" dirty="0" smtClean="0"/>
              <a:t>veroorzaken voor alle betrokkenen;</a:t>
            </a:r>
            <a:endParaRPr lang="en-US" dirty="0"/>
          </a:p>
          <a:p>
            <a:r>
              <a:rPr lang="nl-NL" dirty="0" smtClean="0"/>
              <a:t>het </a:t>
            </a:r>
            <a:r>
              <a:rPr lang="nl-NL" dirty="0"/>
              <a:t>gevaar bestaat dat ervaringsdeskundigen teveel ‘echte hulpverleners’ worden met professionele afstand en dat ze onvoldoende voeling houden met de belevingswereld van cliënten;</a:t>
            </a:r>
            <a:endParaRPr lang="en-US" dirty="0"/>
          </a:p>
          <a:p>
            <a:r>
              <a:rPr lang="nl-NL" dirty="0" smtClean="0"/>
              <a:t>het </a:t>
            </a:r>
            <a:r>
              <a:rPr lang="nl-NL" dirty="0"/>
              <a:t>kan zijn dat sommige niet-ervaringsdeskundige teamleden moeite hebben met gelijkwaardige acceptatie van ervaringsdeskundigen.</a:t>
            </a:r>
            <a:endParaRPr lang="en-US" dirty="0"/>
          </a:p>
          <a:p>
            <a:pPr marL="0" indent="0">
              <a:buNone/>
            </a:pPr>
            <a:endParaRPr lang="en-US" dirty="0"/>
          </a:p>
        </p:txBody>
      </p:sp>
      <p:sp>
        <p:nvSpPr>
          <p:cNvPr id="4" name="Tijdelijke aanduiding voor tekst 3"/>
          <p:cNvSpPr>
            <a:spLocks noGrp="1"/>
          </p:cNvSpPr>
          <p:nvPr>
            <p:ph type="body" sz="quarter" idx="15"/>
          </p:nvPr>
        </p:nvSpPr>
        <p:spPr/>
        <p:txBody>
          <a:bodyPr/>
          <a:lstStyle/>
          <a:p>
            <a:r>
              <a:rPr lang="nl-NL" dirty="0" smtClean="0"/>
              <a:t>Dilemma’s</a:t>
            </a:r>
            <a:endParaRPr lang="en-US" dirty="0"/>
          </a:p>
        </p:txBody>
      </p:sp>
      <p:sp>
        <p:nvSpPr>
          <p:cNvPr id="5" name="Tijdelijke aanduiding voor tekst 1"/>
          <p:cNvSpPr>
            <a:spLocks noGrp="1"/>
          </p:cNvSpPr>
          <p:nvPr>
            <p:ph type="body" sz="quarter" idx="13"/>
          </p:nvPr>
        </p:nvSpPr>
        <p:spPr>
          <a:xfrm>
            <a:off x="431372" y="164637"/>
            <a:ext cx="9356572" cy="480000"/>
          </a:xfrm>
        </p:spPr>
        <p:txBody>
          <a:bodyPr/>
          <a:lstStyle/>
          <a:p>
            <a:r>
              <a:rPr lang="nl-NL" dirty="0"/>
              <a:t>Ervaringsdeskundigheid in de beroepspraktijk, hoofdstuk 11</a:t>
            </a:r>
          </a:p>
          <a:p>
            <a:endParaRPr lang="en-US" dirty="0"/>
          </a:p>
        </p:txBody>
      </p:sp>
    </p:spTree>
    <p:extLst>
      <p:ext uri="{BB962C8B-B14F-4D97-AF65-F5344CB8AC3E}">
        <p14:creationId xmlns:p14="http://schemas.microsoft.com/office/powerpoint/2010/main" val="1726227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1356" y="981403"/>
            <a:ext cx="10441359" cy="938003"/>
          </a:xfrm>
        </p:spPr>
        <p:txBody>
          <a:bodyPr>
            <a:normAutofit/>
          </a:bodyPr>
          <a:lstStyle/>
          <a:p>
            <a:r>
              <a:rPr lang="nl-NL" sz="3000" dirty="0" smtClean="0"/>
              <a:t>Basisprincipes</a:t>
            </a:r>
            <a:endParaRPr lang="en-US" sz="2200" dirty="0"/>
          </a:p>
        </p:txBody>
      </p:sp>
      <p:sp>
        <p:nvSpPr>
          <p:cNvPr id="3" name="Tijdelijke aanduiding voor inhoud 2"/>
          <p:cNvSpPr>
            <a:spLocks noGrp="1"/>
          </p:cNvSpPr>
          <p:nvPr>
            <p:ph sz="half" idx="1"/>
          </p:nvPr>
        </p:nvSpPr>
        <p:spPr>
          <a:xfrm>
            <a:off x="1071356" y="2086831"/>
            <a:ext cx="8707644" cy="4039333"/>
          </a:xfrm>
        </p:spPr>
        <p:txBody>
          <a:bodyPr>
            <a:normAutofit/>
          </a:bodyPr>
          <a:lstStyle/>
          <a:p>
            <a:pPr marL="0" indent="0">
              <a:buNone/>
            </a:pPr>
            <a:r>
              <a:rPr lang="nl-NL" dirty="0" smtClean="0"/>
              <a:t>Een aantal </a:t>
            </a:r>
            <a:r>
              <a:rPr lang="nl-NL" dirty="0"/>
              <a:t>belangrijke principes </a:t>
            </a:r>
            <a:r>
              <a:rPr lang="nl-NL" dirty="0" smtClean="0"/>
              <a:t>vormen de </a:t>
            </a:r>
            <a:r>
              <a:rPr lang="nl-NL" dirty="0"/>
              <a:t>basis vormen van de inzet van </a:t>
            </a:r>
            <a:r>
              <a:rPr lang="nl-NL" dirty="0" smtClean="0"/>
              <a:t>ervaringsdeskundigheid, onder andere: </a:t>
            </a:r>
          </a:p>
          <a:p>
            <a:pPr marL="457200" indent="-457200">
              <a:buAutoNum type="arabicParenR"/>
            </a:pPr>
            <a:r>
              <a:rPr lang="nl-NL" dirty="0" smtClean="0"/>
              <a:t>de </a:t>
            </a:r>
            <a:r>
              <a:rPr lang="nl-NL" dirty="0"/>
              <a:t>wederzijdse </a:t>
            </a:r>
            <a:r>
              <a:rPr lang="nl-NL" dirty="0" smtClean="0"/>
              <a:t>ondersteuningsfilosofie </a:t>
            </a:r>
            <a:endParaRPr lang="nl-NL" dirty="0" smtClean="0"/>
          </a:p>
          <a:p>
            <a:pPr marL="457200" indent="-457200">
              <a:buAutoNum type="arabicParenR"/>
            </a:pPr>
            <a:r>
              <a:rPr lang="nl-NL" dirty="0" smtClean="0"/>
              <a:t>ervaringskennis </a:t>
            </a:r>
            <a:r>
              <a:rPr lang="nl-NL" dirty="0"/>
              <a:t>als kennisbron </a:t>
            </a:r>
            <a:endParaRPr lang="nl-NL" dirty="0" smtClean="0"/>
          </a:p>
          <a:p>
            <a:pPr marL="457200" indent="-457200">
              <a:buAutoNum type="arabicParenR"/>
            </a:pPr>
            <a:r>
              <a:rPr lang="nl-NL" dirty="0" smtClean="0"/>
              <a:t>de </a:t>
            </a:r>
            <a:r>
              <a:rPr lang="nl-NL" dirty="0"/>
              <a:t>‘herstel</a:t>
            </a:r>
            <a:r>
              <a:rPr lang="nl-NL" dirty="0" smtClean="0"/>
              <a:t>’-</a:t>
            </a:r>
            <a:r>
              <a:rPr lang="nl-NL" dirty="0" smtClean="0"/>
              <a:t>visie</a:t>
            </a:r>
            <a:endParaRPr lang="en-US" dirty="0"/>
          </a:p>
          <a:p>
            <a:pPr marL="0" indent="0">
              <a:buNone/>
            </a:pPr>
            <a:endParaRPr lang="nl-NL" cap="none" dirty="0" smtClean="0"/>
          </a:p>
          <a:p>
            <a:pPr marL="0" indent="0">
              <a:buNone/>
            </a:pPr>
            <a:r>
              <a:rPr lang="nl-NL" dirty="0" smtClean="0"/>
              <a:t>Deze </a:t>
            </a:r>
            <a:r>
              <a:rPr lang="nl-NL" dirty="0"/>
              <a:t>principes </a:t>
            </a:r>
            <a:r>
              <a:rPr lang="nl-NL" dirty="0" smtClean="0"/>
              <a:t>gaan </a:t>
            </a:r>
            <a:r>
              <a:rPr lang="nl-NL" dirty="0"/>
              <a:t>niet uit van problemen als iets negatiefs, maar als een bron van kracht en kennis. </a:t>
            </a:r>
            <a:endParaRPr lang="nl-NL" cap="none" dirty="0" smtClean="0"/>
          </a:p>
          <a:p>
            <a:pPr marL="0" indent="0">
              <a:buNone/>
            </a:pPr>
            <a:endParaRPr lang="en-US" cap="none" dirty="0"/>
          </a:p>
        </p:txBody>
      </p:sp>
      <p:sp>
        <p:nvSpPr>
          <p:cNvPr id="5" name="Tijdelijke aanduiding voor dianummer 4"/>
          <p:cNvSpPr>
            <a:spLocks noGrp="1"/>
          </p:cNvSpPr>
          <p:nvPr>
            <p:ph type="sldNum" sz="quarter" idx="15"/>
          </p:nvPr>
        </p:nvSpPr>
        <p:spPr/>
        <p:txBody>
          <a:bodyPr/>
          <a:lstStyle/>
          <a:p>
            <a:pPr>
              <a:defRPr/>
            </a:pPr>
            <a:fld id="{7E139BEA-E3B4-4059-BD37-A4D48B3D162E}" type="slidenum">
              <a:rPr lang="nl-NL" smtClean="0"/>
              <a:pPr>
                <a:defRPr/>
              </a:pPr>
              <a:t>9</a:t>
            </a:fld>
            <a:endParaRPr lang="nl-NL"/>
          </a:p>
        </p:txBody>
      </p:sp>
      <p:sp>
        <p:nvSpPr>
          <p:cNvPr id="6" name="Tijdelijke aanduiding voor tekst 1"/>
          <p:cNvSpPr txBox="1">
            <a:spLocks/>
          </p:cNvSpPr>
          <p:nvPr/>
        </p:nvSpPr>
        <p:spPr>
          <a:xfrm>
            <a:off x="431372" y="164637"/>
            <a:ext cx="10824763" cy="480000"/>
          </a:xfrm>
          <a:prstGeom prst="rect">
            <a:avLst/>
          </a:prstGeom>
        </p:spPr>
        <p:txBody>
          <a:bodyPr vert="horz" lIns="0" tIns="0" rIns="0" bIns="0" rtlCol="0">
            <a:normAutofit/>
          </a:bodyPr>
          <a:lstStyle>
            <a:lvl1pPr marL="342900" marR="0" indent="-342900" algn="l" defTabSz="457200" rtl="0" eaLnBrk="0" fontAlgn="base" latinLnBrk="0" hangingPunct="0">
              <a:lnSpc>
                <a:spcPct val="100000"/>
              </a:lnSpc>
              <a:spcBef>
                <a:spcPct val="20000"/>
              </a:spcBef>
              <a:spcAft>
                <a:spcPct val="0"/>
              </a:spcAft>
              <a:buClrTx/>
              <a:buSzTx/>
              <a:buFont typeface="Arial"/>
              <a:buChar char="•"/>
              <a:tabLst/>
              <a:defRPr sz="2000" kern="1200">
                <a:solidFill>
                  <a:schemeClr val="tx1"/>
                </a:solidFill>
                <a:latin typeface="+mn-lt"/>
                <a:ea typeface="+mn-ea"/>
                <a:cs typeface="+mn-cs"/>
              </a:defRPr>
            </a:lvl1pPr>
            <a:lvl2pPr marL="628650" marR="0" indent="-285750" algn="l" defTabSz="457200" rtl="0" eaLnBrk="0" fontAlgn="base" latinLnBrk="0" hangingPunct="0">
              <a:lnSpc>
                <a:spcPct val="100000"/>
              </a:lnSpc>
              <a:spcBef>
                <a:spcPct val="20000"/>
              </a:spcBef>
              <a:spcAft>
                <a:spcPct val="0"/>
              </a:spcAft>
              <a:buClrTx/>
              <a:buSzTx/>
              <a:buFont typeface="Arial" charset="0"/>
              <a:buChar char="•"/>
              <a:tabLst/>
              <a:defRPr sz="1800" kern="1200">
                <a:solidFill>
                  <a:schemeClr val="tx1"/>
                </a:solidFill>
                <a:latin typeface="+mn-lt"/>
                <a:ea typeface="+mn-ea"/>
                <a:cs typeface="+mn-cs"/>
              </a:defRPr>
            </a:lvl2pPr>
            <a:lvl3pPr marL="896938" marR="0" indent="-285750" algn="l" defTabSz="457200" rtl="0" eaLnBrk="0" fontAlgn="base" latinLnBrk="0" hangingPunct="0">
              <a:lnSpc>
                <a:spcPct val="100000"/>
              </a:lnSpc>
              <a:spcBef>
                <a:spcPct val="20000"/>
              </a:spcBef>
              <a:spcAft>
                <a:spcPct val="0"/>
              </a:spcAft>
              <a:buClrTx/>
              <a:buSzTx/>
              <a:buFont typeface="Arial" charset="0"/>
              <a:buChar char="•"/>
              <a:tabLst/>
              <a:defRPr sz="1600" kern="1200">
                <a:solidFill>
                  <a:schemeClr val="tx1"/>
                </a:solidFill>
                <a:latin typeface="+mn-lt"/>
                <a:ea typeface="+mn-ea"/>
                <a:cs typeface="+mn-cs"/>
              </a:defRPr>
            </a:lvl3pPr>
            <a:lvl4pPr marL="1255713"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4pPr>
            <a:lvl5pPr marL="1612900" marR="0" indent="-285750" algn="l" defTabSz="457200" rtl="0" eaLnBrk="0" fontAlgn="base" latinLnBrk="0" hangingPunct="0">
              <a:lnSpc>
                <a:spcPct val="100000"/>
              </a:lnSpc>
              <a:spcBef>
                <a:spcPct val="20000"/>
              </a:spcBef>
              <a:spcAft>
                <a:spcPct val="0"/>
              </a:spcAft>
              <a:buClrTx/>
              <a:buSzTx/>
              <a:buFont typeface="Arial" charset="0"/>
              <a:buChar char="•"/>
              <a:tabLst/>
              <a:defRPr sz="1400" kern="1200">
                <a:solidFill>
                  <a:schemeClr val="tx1"/>
                </a:solidFill>
                <a:latin typeface="+mn-lt"/>
                <a:ea typeface="+mn-ea"/>
                <a:cs typeface="+mn-cs"/>
              </a:defRPr>
            </a:lvl5pPr>
            <a:lvl6pPr marL="251994"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6pPr>
            <a:lvl7pPr marL="467988"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7pPr>
            <a:lvl8pPr marL="683983"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8pPr>
            <a:lvl9pPr marL="0" marR="0" indent="0" algn="l" defTabSz="914377" rtl="0" eaLnBrk="1" fontAlgn="auto" latinLnBrk="0" hangingPunct="1">
              <a:lnSpc>
                <a:spcPct val="108000"/>
              </a:lnSpc>
              <a:spcBef>
                <a:spcPts val="0"/>
              </a:spcBef>
              <a:spcAft>
                <a:spcPts val="0"/>
              </a:spcAft>
              <a:buClrTx/>
              <a:buSzTx/>
              <a:buFont typeface="Arial" pitchFamily="34" charset="0"/>
              <a:buNone/>
              <a:tabLst/>
              <a:defRPr sz="1800" kern="1200">
                <a:solidFill>
                  <a:schemeClr val="tx1"/>
                </a:solidFill>
                <a:latin typeface="+mn-lt"/>
                <a:ea typeface="+mn-ea"/>
                <a:cs typeface="+mn-cs"/>
              </a:defRPr>
            </a:lvl9pPr>
          </a:lstStyle>
          <a:p>
            <a:pPr marL="0" indent="0">
              <a:buNone/>
            </a:pPr>
            <a:r>
              <a:rPr lang="nl-NL" sz="2670" dirty="0" smtClean="0">
                <a:solidFill>
                  <a:schemeClr val="bg1"/>
                </a:solidFill>
              </a:rPr>
              <a:t>Ervaringsdeskundigheid in de beroepspraktijk, hoofdstuk 11</a:t>
            </a:r>
          </a:p>
          <a:p>
            <a:endParaRPr lang="en-US" sz="2670" dirty="0"/>
          </a:p>
        </p:txBody>
      </p:sp>
    </p:spTree>
    <p:extLst>
      <p:ext uri="{BB962C8B-B14F-4D97-AF65-F5344CB8AC3E}">
        <p14:creationId xmlns:p14="http://schemas.microsoft.com/office/powerpoint/2010/main" val="919126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sjabloon_v01">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082666CE-6DF4-4CB5-805B-C9FE46AA4E48}" vid="{A65F876F-A1BF-4F74-9AC6-824E94E93BBE}"/>
    </a:ext>
  </a:extLst>
</a:theme>
</file>

<file path=docProps/app.xml><?xml version="1.0" encoding="utf-8"?>
<Properties xmlns="http://schemas.openxmlformats.org/officeDocument/2006/extended-properties" xmlns:vt="http://schemas.openxmlformats.org/officeDocument/2006/docPropsVTypes">
  <Template>sjabloon</Template>
  <TotalTime>181</TotalTime>
  <Words>1368</Words>
  <Application>Microsoft Office PowerPoint</Application>
  <PresentationFormat>Breedbeeld</PresentationFormat>
  <Paragraphs>128</Paragraphs>
  <Slides>17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Calibri Light</vt:lpstr>
      <vt:lpstr>Wingdings 2</vt:lpstr>
      <vt:lpstr>sjabloon_v01</vt:lpstr>
      <vt:lpstr>Ervaringsdeskundigheid in de beroepspraktijk</vt:lpstr>
      <vt:lpstr>PowerPoint-presentatie</vt:lpstr>
      <vt:lpstr>PowerPoint-presentatie</vt:lpstr>
      <vt:lpstr>PowerPoint-presentatie</vt:lpstr>
      <vt:lpstr>PowerPoint-presentatie</vt:lpstr>
      <vt:lpstr>PowerPoint-presentatie</vt:lpstr>
      <vt:lpstr>PowerPoint-presentatie</vt:lpstr>
      <vt:lpstr>PowerPoint-presentatie</vt:lpstr>
      <vt:lpstr>Basisprincipes</vt:lpstr>
      <vt:lpstr>1. Wederzijdse ondersteuningsfilosofie (peer support)</vt:lpstr>
      <vt:lpstr>2. Ervaringskennis als bron van kennis</vt:lpstr>
      <vt:lpstr>3. Herstelvisie</vt:lpstr>
      <vt:lpstr>Herstelondersteunend werken</vt:lpstr>
      <vt:lpstr>Studenten met ervaring</vt:lpstr>
      <vt:lpstr>Werken met eigen ervaringen in het onderwijs</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Gijs van Horn</dc:creator>
  <cp:lastModifiedBy>Martine Harsema</cp:lastModifiedBy>
  <cp:revision>32</cp:revision>
  <dcterms:created xsi:type="dcterms:W3CDTF">2016-02-12T10:20:24Z</dcterms:created>
  <dcterms:modified xsi:type="dcterms:W3CDTF">2016-08-24T09:20:28Z</dcterms:modified>
</cp:coreProperties>
</file>