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3"/>
  </p:notesMasterIdLst>
  <p:handoutMasterIdLst>
    <p:handoutMasterId r:id="rId14"/>
  </p:handoutMasterIdLst>
  <p:sldIdLst>
    <p:sldId id="256" r:id="rId2"/>
    <p:sldId id="260" r:id="rId3"/>
    <p:sldId id="263" r:id="rId4"/>
    <p:sldId id="264" r:id="rId5"/>
    <p:sldId id="265" r:id="rId6"/>
    <p:sldId id="266" r:id="rId7"/>
    <p:sldId id="267" r:id="rId8"/>
    <p:sldId id="268" r:id="rId9"/>
    <p:sldId id="269" r:id="rId10"/>
    <p:sldId id="270" r:id="rId11"/>
    <p:sldId id="262" r:id="rId12"/>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396"/>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D7475-E21F-48C9-AAD8-90C3F5C231F7}" type="datetimeFigureOut">
              <a:rPr lang="nl-NL" smtClean="0"/>
              <a:t>22-8-2016</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67C313-4C38-4B7B-9936-F0AAD9C7F26A}" type="slidenum">
              <a:rPr lang="nl-NL" smtClean="0"/>
              <a:t>‹nr.›</a:t>
            </a:fld>
            <a:endParaRPr lang="nl-NL" dirty="0"/>
          </a:p>
        </p:txBody>
      </p:sp>
    </p:spTree>
    <p:extLst>
      <p:ext uri="{BB962C8B-B14F-4D97-AF65-F5344CB8AC3E}">
        <p14:creationId xmlns:p14="http://schemas.microsoft.com/office/powerpoint/2010/main" val="260030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22-8-2016</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81112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373204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76185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5895" y="1330149"/>
            <a:ext cx="8496000" cy="1470025"/>
          </a:xfr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3" name="Ondertitel 2"/>
          <p:cNvSpPr>
            <a:spLocks noGrp="1"/>
          </p:cNvSpPr>
          <p:nvPr>
            <p:ph type="subTitle" idx="1" hasCustomPrompt="1"/>
          </p:nvPr>
        </p:nvSpPr>
        <p:spPr>
          <a:xfrm>
            <a:off x="1087200" y="2904948"/>
            <a:ext cx="8496000" cy="974112"/>
          </a:xfrm>
        </p:spPr>
        <p:txBody>
          <a:bodyPr/>
          <a:lstStyle>
            <a:lvl1pPr marL="0" indent="0" algn="l">
              <a:buNone/>
              <a:defRPr sz="2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200" y="4235298"/>
            <a:ext cx="2844800" cy="365125"/>
          </a:xfrm>
        </p:spPr>
        <p:txBody>
          <a:bodyPr lIns="0" tIns="0" rIns="0" bIns="0" anchor="t" anchorCtr="0"/>
          <a:lstStyle>
            <a:lvl1pPr algn="l">
              <a:defRPr sz="1500">
                <a:solidFill>
                  <a:schemeClr val="bg1"/>
                </a:solidFill>
                <a:latin typeface="+mj-lt"/>
              </a:defRPr>
            </a:lvl1pPr>
          </a:lstStyle>
          <a:p>
            <a:endParaRPr lang="nl-NL" dirty="0"/>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p:cNvSpPr>
          <p:nvPr>
            <p:ph idx="1" hasCustomPrompt="1"/>
          </p:nvPr>
        </p:nvSpPr>
        <p:spPr/>
        <p:txBody>
          <a:bodyPr/>
          <a:lstStyle>
            <a:lvl1pPr>
              <a:defRPr/>
            </a:lvl1p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5"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en blauw k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4" name="Tijdelijke aanduiding voor tekst 3"/>
          <p:cNvSpPr>
            <a:spLocks noGrp="1"/>
          </p:cNvSpPr>
          <p:nvPr>
            <p:ph type="body" sz="quarter" idx="19" hasCustomPrompt="1"/>
          </p:nvPr>
        </p:nvSpPr>
        <p:spPr>
          <a:xfrm>
            <a:off x="1105200" y="2592000"/>
            <a:ext cx="4860000" cy="3042000"/>
          </a:xfrm>
        </p:spPr>
        <p:txBody>
          <a:bodyPr/>
          <a:lstStyle>
            <a:lvl1pPr>
              <a:defRPr/>
            </a:lvl1pPr>
          </a:lstStyle>
          <a:p>
            <a:pPr lvl="0"/>
            <a:r>
              <a:rPr lang="nl-NL" dirty="0" smtClean="0"/>
              <a:t>Tekst</a:t>
            </a:r>
            <a:endParaRPr lang="nl-NL" dirty="0"/>
          </a:p>
        </p:txBody>
      </p:sp>
      <p:sp>
        <p:nvSpPr>
          <p:cNvPr id="12" name="***Tijdelijke aanduiding voor tekst 3"/>
          <p:cNvSpPr>
            <a:spLocks noGrp="1"/>
          </p:cNvSpPr>
          <p:nvPr>
            <p:ph type="body" sz="quarter" idx="20" hasCustomPrompt="1"/>
          </p:nvPr>
        </p:nvSpPr>
        <p:spPr>
          <a:xfrm>
            <a:off x="6276024" y="2626290"/>
            <a:ext cx="4158000" cy="3042000"/>
          </a:xfrm>
          <a:ln>
            <a:solidFill>
              <a:schemeClr val="accent1"/>
            </a:solidFill>
          </a:ln>
        </p:spPr>
        <p:txBody>
          <a:bodyPr lIns="198000" tIns="162000" rIns="198000" bIns="162000"/>
          <a:lstStyle>
            <a:lvl1pPr marL="0" indent="0">
              <a:lnSpc>
                <a:spcPct val="100000"/>
              </a:lnSpc>
              <a:buNone/>
              <a:defRPr>
                <a:solidFill>
                  <a:schemeClr val="accent1"/>
                </a:solidFill>
              </a:defRPr>
            </a:lvl1pPr>
            <a:lvl2pPr marL="0" indent="0">
              <a:lnSpc>
                <a:spcPct val="100000"/>
              </a:lnSpc>
              <a:buNone/>
              <a:defRPr>
                <a:solidFill>
                  <a:schemeClr val="accent1"/>
                </a:solidFill>
              </a:defRPr>
            </a:lvl2pPr>
            <a:lvl3pPr marL="0" indent="0">
              <a:lnSpc>
                <a:spcPct val="100000"/>
              </a:lnSpc>
              <a:buNone/>
              <a:defRPr>
                <a:solidFill>
                  <a:schemeClr val="accent1"/>
                </a:solidFill>
              </a:defRPr>
            </a:lvl3pPr>
            <a:lvl4pPr marL="0" indent="0">
              <a:lnSpc>
                <a:spcPct val="100000"/>
              </a:lnSpc>
              <a:buFont typeface="Arial" panose="020B0604020202020204" pitchFamily="34" charset="0"/>
              <a:buNone/>
              <a:defRPr>
                <a:solidFill>
                  <a:schemeClr val="accent1"/>
                </a:solidFill>
              </a:defRPr>
            </a:lvl4pPr>
            <a:lvl5pPr marL="0" indent="0">
              <a:lnSpc>
                <a:spcPct val="100000"/>
              </a:lnSpc>
              <a:buFont typeface="Arial" panose="020B0604020202020204" pitchFamily="34" charset="0"/>
              <a:buNone/>
              <a:defRPr>
                <a:solidFill>
                  <a:schemeClr val="accent1"/>
                </a:solidFill>
              </a:defRPr>
            </a:lvl5pPr>
          </a:lstStyle>
          <a:p>
            <a:pPr lvl="0"/>
            <a:r>
              <a:rPr lang="nl-NL" dirty="0" smtClean="0"/>
              <a:t>Tekst</a:t>
            </a:r>
            <a:endParaRPr lang="nl-NL" dirty="0"/>
          </a:p>
        </p:txBody>
      </p:sp>
      <p:sp>
        <p:nvSpPr>
          <p:cNvPr id="15"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Ondertitel"/>
          <p:cNvSpPr>
            <a:spLocks noGrp="1"/>
          </p:cNvSpPr>
          <p:nvPr>
            <p:ph type="body" sz="quarter" idx="21" hasCustomPrompt="1"/>
          </p:nvPr>
        </p:nvSpPr>
        <p:spPr>
          <a:xfrm>
            <a:off x="1105200" y="1977426"/>
            <a:ext cx="10440000" cy="360000"/>
          </a:xfrm>
        </p:spPr>
        <p:txBody>
          <a:bodyPr/>
          <a:lstStyle>
            <a:lvl1pPr marL="0" indent="0">
              <a:buFont typeface="Arial" panose="020B0604020202020204" pitchFamily="34" charset="0"/>
              <a:buNone/>
              <a:defRPr sz="2250">
                <a:solidFill>
                  <a:schemeClr val="accent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Ondertitel</a:t>
            </a:r>
            <a:endParaRPr lang="nl-NL" dirty="0"/>
          </a:p>
        </p:txBody>
      </p:sp>
      <p:sp>
        <p:nvSpPr>
          <p:cNvPr id="5" name="Date Placeholder 4"/>
          <p:cNvSpPr>
            <a:spLocks noGrp="1"/>
          </p:cNvSpPr>
          <p:nvPr>
            <p:ph type="dt" sz="half" idx="22"/>
          </p:nvPr>
        </p:nvSpPr>
        <p:spPr/>
        <p:txBody>
          <a:bodyPr/>
          <a:lstStyle/>
          <a:p>
            <a:endParaRPr lang="nl-NL" dirty="0"/>
          </a:p>
        </p:txBody>
      </p:sp>
      <p:sp>
        <p:nvSpPr>
          <p:cNvPr id="6" name="Footer Placeholder 5"/>
          <p:cNvSpPr>
            <a:spLocks noGrp="1"/>
          </p:cNvSpPr>
          <p:nvPr>
            <p:ph type="ftr" sz="quarter" idx="23"/>
          </p:nvPr>
        </p:nvSpPr>
        <p:spPr/>
        <p:txBody>
          <a:bodyPr/>
          <a:lstStyle/>
          <a:p>
            <a:r>
              <a:rPr lang="nl-NL" noProof="1" smtClean="0"/>
              <a:t>Hier wordt de titel van het boek of de presentatie vermeld</a:t>
            </a:r>
            <a:endParaRPr lang="nl-NL" noProof="1"/>
          </a:p>
        </p:txBody>
      </p:sp>
      <p:sp>
        <p:nvSpPr>
          <p:cNvPr id="9" name="Slide Number Placeholder 8"/>
          <p:cNvSpPr>
            <a:spLocks noGrp="1"/>
          </p:cNvSpPr>
          <p:nvPr>
            <p:ph type="sldNum" sz="quarter" idx="24"/>
          </p:nvPr>
        </p:nvSpPr>
        <p:spPr/>
        <p:txBody>
          <a:bodyPr/>
          <a:lstStyle/>
          <a:p>
            <a:pPr algn="l"/>
            <a:r>
              <a:rPr lang="nl-NL" noProof="1" smtClean="0"/>
              <a:t>pagina  </a:t>
            </a:r>
            <a:fld id="{1336C48C-F87C-4E4B-81EF-5027B17D1F61}" type="slidenum">
              <a:rPr lang="nl-NL" noProof="1" smtClean="0"/>
              <a:pPr algn="l"/>
              <a:t>‹nr.›</a:t>
            </a:fld>
            <a:endParaRPr lang="nl-NL" noProof="1"/>
          </a:p>
        </p:txBody>
      </p:sp>
    </p:spTree>
    <p:extLst>
      <p:ext uri="{BB962C8B-B14F-4D97-AF65-F5344CB8AC3E}">
        <p14:creationId xmlns:p14="http://schemas.microsoft.com/office/powerpoint/2010/main" val="3050699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Einddia">
    <p:bg>
      <p:bgPr>
        <a:solidFill>
          <a:schemeClr val="accent1"/>
        </a:solidFill>
        <a:effectLst/>
      </p:bgPr>
    </p:bg>
    <p:spTree>
      <p:nvGrpSpPr>
        <p:cNvPr id="1" name=""/>
        <p:cNvGrpSpPr/>
        <p:nvPr/>
      </p:nvGrpSpPr>
      <p:grpSpPr>
        <a:xfrm>
          <a:off x="0" y="0"/>
          <a:ext cx="0" cy="0"/>
          <a:chOff x="0" y="0"/>
          <a:chExt cx="0" cy="0"/>
        </a:xfrm>
      </p:grpSpPr>
      <p:sp>
        <p:nvSpPr>
          <p:cNvPr id="2" name="***Copyright"/>
          <p:cNvSpPr>
            <a:spLocks noGrp="1"/>
          </p:cNvSpPr>
          <p:nvPr>
            <p:ph type="ctrTitle" hasCustomPrompt="1"/>
          </p:nvPr>
        </p:nvSpPr>
        <p:spPr>
          <a:xfrm>
            <a:off x="1105200" y="3870864"/>
            <a:ext cx="8496000" cy="432000"/>
          </a:xfrm>
        </p:spPr>
        <p:txBody>
          <a:bodyPr anchor="t" anchorCtr="0"/>
          <a:lstStyle>
            <a:lvl1pPr algn="l">
              <a:lnSpc>
                <a:spcPct val="104000"/>
              </a:lnSpc>
              <a:defRPr sz="1800" b="1">
                <a:solidFill>
                  <a:schemeClr val="bg1"/>
                </a:solidFill>
                <a:latin typeface="Calibri" panose="020F0502020204030204" pitchFamily="34" charset="0"/>
              </a:defRPr>
            </a:lvl1pPr>
          </a:lstStyle>
          <a:p>
            <a:r>
              <a:rPr lang="nl-NL" noProof="1" smtClean="0"/>
              <a:t>Copyright</a:t>
            </a:r>
            <a:endParaRPr lang="nl-NL" noProof="1"/>
          </a:p>
        </p:txBody>
      </p:sp>
      <p:sp>
        <p:nvSpPr>
          <p:cNvPr id="3" name="***Disclaimer"/>
          <p:cNvSpPr>
            <a:spLocks noGrp="1"/>
          </p:cNvSpPr>
          <p:nvPr>
            <p:ph type="subTitle" idx="1" hasCustomPrompt="1"/>
          </p:nvPr>
        </p:nvSpPr>
        <p:spPr>
          <a:xfrm>
            <a:off x="1105200" y="4423722"/>
            <a:ext cx="8321499" cy="974112"/>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Disclaimer</a:t>
            </a:r>
            <a:endParaRPr lang="nl-NL" noProof="1"/>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85" name="Group 78"/>
          <p:cNvGrpSpPr>
            <a:grpSpLocks noChangeAspect="1"/>
          </p:cNvGrpSpPr>
          <p:nvPr userDrawn="1"/>
        </p:nvGrpSpPr>
        <p:grpSpPr bwMode="auto">
          <a:xfrm>
            <a:off x="1098550" y="5654675"/>
            <a:ext cx="1135063" cy="396875"/>
            <a:chOff x="692" y="3562"/>
            <a:chExt cx="715" cy="250"/>
          </a:xfrm>
        </p:grpSpPr>
        <p:sp>
          <p:nvSpPr>
            <p:cNvPr id="87"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8"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9"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4135441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5" name="Tijdelijke aanduiding voor voettekst 14"/>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6" name="Tijdelijke aanduiding voor dianummer 15"/>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4" name="Tijdelijke aanduiding voor voettekst 13"/>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5" name="Tijdelijke aanduiding voor dianummer 14"/>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9" name="Tijdelijke aanduiding voor inhoud 8"/>
          <p:cNvSpPr>
            <a:spLocks noGrp="1"/>
          </p:cNvSpPr>
          <p:nvPr>
            <p:ph sz="quarter" idx="13" hasCustomPrompt="1"/>
          </p:nvPr>
        </p:nvSpPr>
        <p:spPr>
          <a:xfrm>
            <a:off x="6434379" y="2152800"/>
            <a:ext cx="5112000" cy="3816000"/>
          </a:xfrm>
        </p:spPr>
        <p:txBody>
          <a:bodyPr/>
          <a:lstStyle/>
          <a:p>
            <a:pPr lvl="0"/>
            <a:r>
              <a:rPr lang="nl-NL" noProof="1" smtClean="0"/>
              <a:t>Typ tekst of klik op een icoon om een object in te voegen</a:t>
            </a:r>
            <a:endParaRPr lang="nl-NL" noProof="1"/>
          </a:p>
        </p:txBody>
      </p:sp>
      <p:sp>
        <p:nvSpPr>
          <p:cNvPr id="11" name="Tijdelijke aanduiding voor inhoud 10"/>
          <p:cNvSpPr>
            <a:spLocks noGrp="1"/>
          </p:cNvSpPr>
          <p:nvPr>
            <p:ph sz="quarter" idx="14" hasCustomPrompt="1"/>
          </p:nvPr>
        </p:nvSpPr>
        <p:spPr>
          <a:xfrm>
            <a:off x="1106379" y="2152800"/>
            <a:ext cx="5112000" cy="3816000"/>
          </a:xfrm>
        </p:spPr>
        <p:txBody>
          <a:body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7" name="Date Placeholder 6"/>
          <p:cNvSpPr>
            <a:spLocks noGrp="1"/>
          </p:cNvSpPr>
          <p:nvPr>
            <p:ph type="dt" sz="half" idx="16"/>
          </p:nvPr>
        </p:nvSpPr>
        <p:spPr/>
        <p:txBody>
          <a:bodyPr/>
          <a:lstStyle/>
          <a:p>
            <a:endParaRPr lang="nl-NL" dirty="0"/>
          </a:p>
        </p:txBody>
      </p:sp>
      <p:sp>
        <p:nvSpPr>
          <p:cNvPr id="10" name="Footer Placeholder 9"/>
          <p:cNvSpPr>
            <a:spLocks noGrp="1"/>
          </p:cNvSpPr>
          <p:nvPr>
            <p:ph type="ftr" sz="quarter" idx="17"/>
          </p:nvPr>
        </p:nvSpPr>
        <p:spPr/>
        <p:txBody>
          <a:bodyPr/>
          <a:lstStyle/>
          <a:p>
            <a:r>
              <a:rPr lang="nl-NL" noProof="1" smtClean="0"/>
              <a:t>Hier wordt de titel van het boek of de presentatie vermeld</a:t>
            </a:r>
            <a:endParaRPr lang="nl-NL" noProof="1"/>
          </a:p>
        </p:txBody>
      </p:sp>
      <p:sp>
        <p:nvSpPr>
          <p:cNvPr id="12" name="Slide Number Placeholder 11"/>
          <p:cNvSpPr>
            <a:spLocks noGrp="1"/>
          </p:cNvSpPr>
          <p:nvPr>
            <p:ph type="sldNum" sz="quarter" idx="18"/>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Rechthoek 6"/>
          <p:cNvSpPr/>
          <p:nvPr/>
        </p:nvSpPr>
        <p:spPr>
          <a:xfrm>
            <a:off x="0" y="0"/>
            <a:ext cx="12192000" cy="6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106379" y="1008201"/>
            <a:ext cx="10440000" cy="93822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p:cNvSpPr>
            <a:spLocks noGrp="1"/>
          </p:cNvSpPr>
          <p:nvPr>
            <p:ph type="body" idx="1"/>
          </p:nvPr>
        </p:nvSpPr>
        <p:spPr>
          <a:xfrm>
            <a:off x="1106379" y="2152994"/>
            <a:ext cx="10440000" cy="3816000"/>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sp>
        <p:nvSpPr>
          <p:cNvPr id="5" name="Tijdelijke aanduiding voor voettekst 4"/>
          <p:cNvSpPr>
            <a:spLocks noGrp="1"/>
          </p:cNvSpPr>
          <p:nvPr>
            <p:ph type="ftr" sz="quarter" idx="3"/>
          </p:nvPr>
        </p:nvSpPr>
        <p:spPr>
          <a:xfrm>
            <a:off x="5645940" y="188568"/>
            <a:ext cx="6239403" cy="365125"/>
          </a:xfrm>
          <a:prstGeom prst="rect">
            <a:avLst/>
          </a:prstGeom>
        </p:spPr>
        <p:txBody>
          <a:bodyPr vert="horz" lIns="0" tIns="0" rIns="0" bIns="0" rtlCol="0" anchor="t">
            <a:noAutofit/>
          </a:bodyPr>
          <a:lstStyle>
            <a:lvl1pPr algn="r">
              <a:defRPr sz="2000">
                <a:solidFill>
                  <a:schemeClr val="bg1"/>
                </a:solidFill>
                <a:latin typeface="+mj-lt"/>
              </a:defRPr>
            </a:lvl1pPr>
          </a:lstStyle>
          <a:p>
            <a:r>
              <a:rPr lang="nl-NL" noProof="1" smtClean="0"/>
              <a:t>Hier wordt de titel van het boek of de presentatie vermeld</a:t>
            </a:r>
            <a:endParaRPr lang="nl-NL" noProof="1"/>
          </a:p>
        </p:txBody>
      </p:sp>
      <p:sp>
        <p:nvSpPr>
          <p:cNvPr id="6"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
        <p:nvSpPr>
          <p:cNvPr id="8" name="Tijdelijke aanduiding voor datum 7"/>
          <p:cNvSpPr>
            <a:spLocks noGrp="1"/>
          </p:cNvSpPr>
          <p:nvPr>
            <p:ph type="dt" sz="half" idx="2"/>
          </p:nvPr>
        </p:nvSpPr>
        <p:spPr>
          <a:xfrm>
            <a:off x="695280" y="729443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3" name="Freeform 6"/>
          <p:cNvSpPr>
            <a:spLocks noEditPoints="1"/>
          </p:cNvSpPr>
          <p:nvPr/>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5" r:id="rId3"/>
    <p:sldLayoutId id="2147483716" r:id="rId4"/>
    <p:sldLayoutId id="2147483713" r:id="rId5"/>
    <p:sldLayoutId id="2147483714" r:id="rId6"/>
    <p:sldLayoutId id="2147483711" r:id="rId7"/>
  </p:sldLayoutIdLst>
  <p:timing>
    <p:tnLst>
      <p:par>
        <p:cTn id="1" dur="indefinite" restart="never" nodeType="tmRoot"/>
      </p:par>
    </p:tnLst>
  </p:timing>
  <p:hf hdr="0" ftr="0" dt="0"/>
  <p:txStyles>
    <p:titleStyle>
      <a:lvl1pPr algn="l" defTabSz="914400" rtl="0" eaLnBrk="1" latinLnBrk="0" hangingPunct="1">
        <a:spcBef>
          <a:spcPct val="0"/>
        </a:spcBef>
        <a:buNone/>
        <a:defRPr sz="4000" b="0" kern="1200">
          <a:solidFill>
            <a:schemeClr val="accent1"/>
          </a:solidFill>
          <a:latin typeface="+mj-lt"/>
          <a:ea typeface="+mj-ea"/>
          <a:cs typeface="+mj-cs"/>
        </a:defRPr>
      </a:lvl1pPr>
    </p:titleStyle>
    <p:body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nl-NL" smtClean="0"/>
              <a:t>Integraal sociaal </a:t>
            </a:r>
            <a:r>
              <a:rPr lang="nl-NL" dirty="0" smtClean="0"/>
              <a:t>werk</a:t>
            </a:r>
            <a:endParaRPr lang="nl-NL" dirty="0"/>
          </a:p>
        </p:txBody>
      </p:sp>
      <p:sp>
        <p:nvSpPr>
          <p:cNvPr id="5" name="Subtitle 4"/>
          <p:cNvSpPr>
            <a:spLocks noGrp="1"/>
          </p:cNvSpPr>
          <p:nvPr>
            <p:ph type="subTitle" idx="1"/>
          </p:nvPr>
        </p:nvSpPr>
        <p:spPr/>
        <p:txBody>
          <a:bodyPr/>
          <a:lstStyle/>
          <a:p>
            <a:r>
              <a:rPr lang="nl-NL" dirty="0"/>
              <a:t>Hoofdstuk 1. Op verhaal komen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55440" y="1556792"/>
            <a:ext cx="10440000" cy="944517"/>
          </a:xfrm>
        </p:spPr>
        <p:txBody>
          <a:bodyPr/>
          <a:lstStyle/>
          <a:p>
            <a:r>
              <a:rPr lang="nl-NL" dirty="0"/>
              <a:t>Een positieve </a:t>
            </a:r>
            <a:r>
              <a:rPr lang="nl-NL" dirty="0" smtClean="0"/>
              <a:t>basishouding veronderstelt </a:t>
            </a:r>
            <a:r>
              <a:rPr lang="nl-NL" dirty="0"/>
              <a:t>een positief mensbeeld</a:t>
            </a:r>
          </a:p>
        </p:txBody>
      </p:sp>
      <p:sp>
        <p:nvSpPr>
          <p:cNvPr id="6" name="Content Placeholder 5"/>
          <p:cNvSpPr>
            <a:spLocks noGrp="1"/>
          </p:cNvSpPr>
          <p:nvPr>
            <p:ph idx="1"/>
          </p:nvPr>
        </p:nvSpPr>
        <p:spPr>
          <a:xfrm>
            <a:off x="1055440" y="2708920"/>
            <a:ext cx="10440000" cy="2979800"/>
          </a:xfrm>
        </p:spPr>
        <p:txBody>
          <a:bodyPr/>
          <a:lstStyle/>
          <a:p>
            <a:pPr>
              <a:lnSpc>
                <a:spcPct val="200000"/>
              </a:lnSpc>
            </a:pPr>
            <a:r>
              <a:rPr lang="nl-NL" dirty="0" smtClean="0"/>
              <a:t>Uitgangspunten:</a:t>
            </a:r>
          </a:p>
          <a:p>
            <a:pPr lvl="1">
              <a:lnSpc>
                <a:spcPct val="200000"/>
              </a:lnSpc>
            </a:pPr>
            <a:r>
              <a:rPr lang="nl-NL" dirty="0" smtClean="0"/>
              <a:t>De </a:t>
            </a:r>
            <a:r>
              <a:rPr lang="nl-NL" dirty="0"/>
              <a:t>persoon centraal stellen en niet zijn </a:t>
            </a:r>
            <a:r>
              <a:rPr lang="nl-NL" dirty="0" smtClean="0"/>
              <a:t>problematiek</a:t>
            </a:r>
          </a:p>
          <a:p>
            <a:pPr lvl="1">
              <a:lnSpc>
                <a:spcPct val="200000"/>
              </a:lnSpc>
            </a:pPr>
            <a:r>
              <a:rPr lang="nl-NL" dirty="0" smtClean="0"/>
              <a:t>Ervan </a:t>
            </a:r>
            <a:r>
              <a:rPr lang="nl-NL" dirty="0"/>
              <a:t>uitgaan dat iedereen over sterke kanten beschikt en een wil heeft om te </a:t>
            </a:r>
            <a:r>
              <a:rPr lang="nl-NL" dirty="0" smtClean="0"/>
              <a:t>overleven</a:t>
            </a:r>
          </a:p>
          <a:p>
            <a:pPr lvl="1">
              <a:lnSpc>
                <a:spcPct val="200000"/>
              </a:lnSpc>
            </a:pPr>
            <a:r>
              <a:rPr lang="nl-NL" dirty="0" smtClean="0"/>
              <a:t>Samen </a:t>
            </a:r>
            <a:r>
              <a:rPr lang="nl-NL" dirty="0"/>
              <a:t>op zoek gaan naar de krachten en talenten van </a:t>
            </a:r>
            <a:r>
              <a:rPr lang="nl-NL" dirty="0" smtClean="0"/>
              <a:t>klanten</a:t>
            </a:r>
          </a:p>
          <a:p>
            <a:pPr lvl="1">
              <a:lnSpc>
                <a:spcPct val="200000"/>
              </a:lnSpc>
            </a:pPr>
            <a:r>
              <a:rPr lang="nl-NL" dirty="0" smtClean="0"/>
              <a:t>Mensen </a:t>
            </a:r>
            <a:r>
              <a:rPr lang="nl-NL" dirty="0"/>
              <a:t>weten te motiveren door samen een perspectief te </a:t>
            </a:r>
            <a:r>
              <a:rPr lang="nl-NL" dirty="0" smtClean="0"/>
              <a:t>ontwikkelen</a:t>
            </a:r>
          </a:p>
          <a:p>
            <a:pPr lvl="1">
              <a:lnSpc>
                <a:spcPct val="200000"/>
              </a:lnSpc>
            </a:pPr>
            <a:r>
              <a:rPr lang="nl-NL" dirty="0" smtClean="0"/>
              <a:t>Aandacht </a:t>
            </a:r>
            <a:r>
              <a:rPr lang="nl-NL" dirty="0"/>
              <a:t>hebben voor de persoon in zijn sociale </a:t>
            </a:r>
            <a:r>
              <a:rPr lang="nl-NL" dirty="0" smtClean="0"/>
              <a:t>omgeving</a:t>
            </a:r>
            <a:endParaRPr lang="nl-NL" dirty="0"/>
          </a:p>
        </p:txBody>
      </p:sp>
      <p:sp>
        <p:nvSpPr>
          <p:cNvPr id="7" name="Text Placeholder 6"/>
          <p:cNvSpPr>
            <a:spLocks noGrp="1"/>
          </p:cNvSpPr>
          <p:nvPr>
            <p:ph type="body" sz="quarter" idx="13"/>
          </p:nvPr>
        </p:nvSpPr>
        <p:spPr/>
        <p:txBody>
          <a:bodyPr/>
          <a:lstStyle/>
          <a:p>
            <a:r>
              <a:rPr lang="nl-NL" dirty="0"/>
              <a:t>Hoofdstuk 1 Op verhaal </a:t>
            </a:r>
            <a:r>
              <a:rPr lang="nl-NL" dirty="0" smtClean="0"/>
              <a:t>komen </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10</a:t>
            </a:fld>
            <a:endParaRPr lang="nl-NL" noProof="1"/>
          </a:p>
        </p:txBody>
      </p:sp>
    </p:spTree>
    <p:extLst>
      <p:ext uri="{BB962C8B-B14F-4D97-AF65-F5344CB8AC3E}">
        <p14:creationId xmlns:p14="http://schemas.microsoft.com/office/powerpoint/2010/main" val="3466198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r>
              <a:rPr lang="nl-NL" dirty="0"/>
              <a:t>J.C. </a:t>
            </a:r>
            <a:r>
              <a:rPr lang="nl-NL"/>
              <a:t>Bakker </a:t>
            </a:r>
            <a:r>
              <a:rPr lang="nl-NL" dirty="0" smtClean="0"/>
              <a:t>| Boom uitgevers Amsterdam BV</a:t>
            </a:r>
            <a:endParaRPr lang="nl-NL" dirty="0"/>
          </a:p>
        </p:txBody>
      </p:sp>
      <p:sp>
        <p:nvSpPr>
          <p:cNvPr id="3" name="Ondertitel 2"/>
          <p:cNvSpPr>
            <a:spLocks noGrp="1"/>
          </p:cNvSpPr>
          <p:nvPr>
            <p:ph type="subTitle" idx="1"/>
          </p:nvPr>
        </p:nvSpPr>
        <p:spPr/>
        <p:txBody>
          <a:bodyPr/>
          <a:lstStyle/>
          <a:p>
            <a:r>
              <a:rPr lang="nl-NL" dirty="0" smtClean="0"/>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lang="nl-NL" dirty="0"/>
          </a:p>
        </p:txBody>
      </p:sp>
    </p:spTree>
    <p:extLst>
      <p:ext uri="{BB962C8B-B14F-4D97-AF65-F5344CB8AC3E}">
        <p14:creationId xmlns:p14="http://schemas.microsoft.com/office/powerpoint/2010/main" val="17418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nl-NL" dirty="0"/>
              <a:t>Hoofdstuk 1 Op verhaal </a:t>
            </a:r>
            <a:r>
              <a:rPr lang="nl-NL" dirty="0" smtClean="0"/>
              <a:t>komen </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a:t>
            </a:fld>
            <a:endParaRPr lang="nl-NL" noProof="1"/>
          </a:p>
        </p:txBody>
      </p:sp>
      <p:pic>
        <p:nvPicPr>
          <p:cNvPr id="9" name="Afbeelding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842563"/>
            <a:ext cx="11280576" cy="5350423"/>
          </a:xfrm>
          <a:prstGeom prst="rect">
            <a:avLst/>
          </a:prstGeom>
        </p:spPr>
      </p:pic>
    </p:spTree>
    <p:extLst>
      <p:ext uri="{BB962C8B-B14F-4D97-AF65-F5344CB8AC3E}">
        <p14:creationId xmlns:p14="http://schemas.microsoft.com/office/powerpoint/2010/main" val="2735328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nl-NL" dirty="0"/>
              <a:t>Hoofdstuk 1 Op verhaal </a:t>
            </a:r>
            <a:r>
              <a:rPr lang="nl-NL" dirty="0" smtClean="0"/>
              <a:t>komen </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3</a:t>
            </a:fld>
            <a:endParaRPr lang="nl-NL" noProof="1"/>
          </a:p>
        </p:txBody>
      </p:sp>
      <p:pic>
        <p:nvPicPr>
          <p:cNvPr id="9" name="Afbeelding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008" y="787837"/>
            <a:ext cx="8923316" cy="5881523"/>
          </a:xfrm>
          <a:prstGeom prst="rect">
            <a:avLst/>
          </a:prstGeom>
        </p:spPr>
      </p:pic>
    </p:spTree>
    <p:extLst>
      <p:ext uri="{BB962C8B-B14F-4D97-AF65-F5344CB8AC3E}">
        <p14:creationId xmlns:p14="http://schemas.microsoft.com/office/powerpoint/2010/main" val="1892266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Niet praten over, maar praten met</a:t>
            </a:r>
          </a:p>
        </p:txBody>
      </p:sp>
      <p:sp>
        <p:nvSpPr>
          <p:cNvPr id="6" name="Content Placeholder 5"/>
          <p:cNvSpPr>
            <a:spLocks noGrp="1"/>
          </p:cNvSpPr>
          <p:nvPr>
            <p:ph idx="1"/>
          </p:nvPr>
        </p:nvSpPr>
        <p:spPr/>
        <p:txBody>
          <a:bodyPr/>
          <a:lstStyle/>
          <a:p>
            <a:r>
              <a:rPr lang="nl-NL" dirty="0"/>
              <a:t>Werken met een uitvoeringsteam, een voorbeeld uit de </a:t>
            </a:r>
            <a:r>
              <a:rPr lang="nl-NL" dirty="0" smtClean="0"/>
              <a:t>praktijk</a:t>
            </a:r>
            <a:br>
              <a:rPr lang="nl-NL" dirty="0" smtClean="0"/>
            </a:br>
            <a:endParaRPr lang="nl-NL" dirty="0"/>
          </a:p>
          <a:p>
            <a:r>
              <a:rPr lang="nl-NL" dirty="0" smtClean="0"/>
              <a:t>Uitgangspunt</a:t>
            </a:r>
            <a:r>
              <a:rPr lang="nl-NL" dirty="0"/>
              <a:t>: in principe is/zijn de klant/vertegenwoordigers van het huishouden hierbij aanwezig; ja, tenzij</a:t>
            </a:r>
            <a:r>
              <a:rPr lang="nl-NL" dirty="0" smtClean="0"/>
              <a:t>!</a:t>
            </a:r>
            <a:br>
              <a:rPr lang="nl-NL" dirty="0" smtClean="0"/>
            </a:br>
            <a:endParaRPr lang="nl-NL" dirty="0"/>
          </a:p>
          <a:p>
            <a:r>
              <a:rPr lang="nl-NL" dirty="0"/>
              <a:t>Vragen die in een dergelijk overleg centraal </a:t>
            </a:r>
            <a:r>
              <a:rPr lang="nl-NL" dirty="0" smtClean="0"/>
              <a:t>staan:</a:t>
            </a:r>
          </a:p>
          <a:p>
            <a:pPr lvl="1">
              <a:lnSpc>
                <a:spcPct val="150000"/>
              </a:lnSpc>
            </a:pPr>
            <a:r>
              <a:rPr lang="nl-NL" dirty="0" smtClean="0"/>
              <a:t>Wat </a:t>
            </a:r>
            <a:r>
              <a:rPr lang="nl-NL" dirty="0"/>
              <a:t>gaat goed in het gezin, waar is men tevreden </a:t>
            </a:r>
            <a:r>
              <a:rPr lang="nl-NL" dirty="0" smtClean="0"/>
              <a:t>over?</a:t>
            </a:r>
          </a:p>
          <a:p>
            <a:pPr lvl="1">
              <a:lnSpc>
                <a:spcPct val="150000"/>
              </a:lnSpc>
            </a:pPr>
            <a:r>
              <a:rPr lang="nl-NL" dirty="0" smtClean="0"/>
              <a:t>Wat </a:t>
            </a:r>
            <a:r>
              <a:rPr lang="nl-NL" dirty="0"/>
              <a:t>willen de direct betrokkenen veranderen, maar ook: wat vinden anderen dat er zou moeten/kunnen </a:t>
            </a:r>
            <a:r>
              <a:rPr lang="nl-NL" dirty="0" smtClean="0"/>
              <a:t>veranderen?</a:t>
            </a:r>
          </a:p>
          <a:p>
            <a:pPr lvl="1">
              <a:lnSpc>
                <a:spcPct val="150000"/>
              </a:lnSpc>
            </a:pPr>
            <a:r>
              <a:rPr lang="nl-NL" dirty="0" smtClean="0"/>
              <a:t>Hoe </a:t>
            </a:r>
            <a:r>
              <a:rPr lang="nl-NL" dirty="0"/>
              <a:t>zou dat kunnen, wat is daarvoor </a:t>
            </a:r>
            <a:r>
              <a:rPr lang="nl-NL" dirty="0" smtClean="0"/>
              <a:t>nodig?</a:t>
            </a:r>
          </a:p>
          <a:p>
            <a:pPr lvl="1">
              <a:lnSpc>
                <a:spcPct val="150000"/>
              </a:lnSpc>
            </a:pPr>
            <a:r>
              <a:rPr lang="nl-NL" dirty="0" smtClean="0"/>
              <a:t>Wie </a:t>
            </a:r>
            <a:r>
              <a:rPr lang="nl-NL" dirty="0"/>
              <a:t>gaat wat doen: het huishouden zelf, familie, vrienden, buurtnetwerk etc.</a:t>
            </a:r>
          </a:p>
          <a:p>
            <a:pPr>
              <a:lnSpc>
                <a:spcPct val="150000"/>
              </a:lnSpc>
            </a:pPr>
            <a:endParaRPr lang="nl-NL" dirty="0"/>
          </a:p>
        </p:txBody>
      </p:sp>
      <p:sp>
        <p:nvSpPr>
          <p:cNvPr id="7" name="Text Placeholder 6"/>
          <p:cNvSpPr>
            <a:spLocks noGrp="1"/>
          </p:cNvSpPr>
          <p:nvPr>
            <p:ph type="body" sz="quarter" idx="13"/>
          </p:nvPr>
        </p:nvSpPr>
        <p:spPr/>
        <p:txBody>
          <a:bodyPr/>
          <a:lstStyle/>
          <a:p>
            <a:r>
              <a:rPr lang="nl-NL" dirty="0"/>
              <a:t>Hoofdstuk 1 Op verhaal </a:t>
            </a:r>
            <a:r>
              <a:rPr lang="nl-NL" dirty="0" smtClean="0"/>
              <a:t>komen </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4</a:t>
            </a:fld>
            <a:endParaRPr lang="nl-NL" noProof="1"/>
          </a:p>
        </p:txBody>
      </p:sp>
    </p:spTree>
    <p:extLst>
      <p:ext uri="{BB962C8B-B14F-4D97-AF65-F5344CB8AC3E}">
        <p14:creationId xmlns:p14="http://schemas.microsoft.com/office/powerpoint/2010/main" val="792875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Constructief Sociaal Werk</a:t>
            </a:r>
          </a:p>
        </p:txBody>
      </p:sp>
      <p:sp>
        <p:nvSpPr>
          <p:cNvPr id="6" name="Content Placeholder 5"/>
          <p:cNvSpPr>
            <a:spLocks noGrp="1"/>
          </p:cNvSpPr>
          <p:nvPr>
            <p:ph idx="1"/>
          </p:nvPr>
        </p:nvSpPr>
        <p:spPr/>
        <p:txBody>
          <a:bodyPr/>
          <a:lstStyle/>
          <a:p>
            <a:r>
              <a:rPr lang="nl-NL" dirty="0" smtClean="0"/>
              <a:t>Uitgangspunten:</a:t>
            </a:r>
            <a:br>
              <a:rPr lang="nl-NL" dirty="0" smtClean="0"/>
            </a:br>
            <a:endParaRPr lang="nl-NL" dirty="0" smtClean="0"/>
          </a:p>
          <a:p>
            <a:pPr lvl="1"/>
            <a:r>
              <a:rPr lang="nl-NL" dirty="0" smtClean="0"/>
              <a:t>Een </a:t>
            </a:r>
            <a:r>
              <a:rPr lang="nl-NL" dirty="0"/>
              <a:t>kritische </a:t>
            </a:r>
            <a:r>
              <a:rPr lang="nl-NL" dirty="0" smtClean="0"/>
              <a:t>houding</a:t>
            </a:r>
            <a:br>
              <a:rPr lang="nl-NL" dirty="0" smtClean="0"/>
            </a:br>
            <a:endParaRPr lang="nl-NL" dirty="0" smtClean="0"/>
          </a:p>
          <a:p>
            <a:pPr lvl="1"/>
            <a:r>
              <a:rPr lang="nl-NL" dirty="0" smtClean="0"/>
              <a:t>Ervaringen </a:t>
            </a:r>
            <a:r>
              <a:rPr lang="nl-NL" dirty="0"/>
              <a:t>zijn historisch en cultureel </a:t>
            </a:r>
            <a:r>
              <a:rPr lang="nl-NL" dirty="0" smtClean="0"/>
              <a:t>bepaald</a:t>
            </a:r>
            <a:br>
              <a:rPr lang="nl-NL" dirty="0" smtClean="0"/>
            </a:br>
            <a:endParaRPr lang="nl-NL" dirty="0" smtClean="0"/>
          </a:p>
          <a:p>
            <a:pPr lvl="1"/>
            <a:r>
              <a:rPr lang="nl-NL" dirty="0" smtClean="0"/>
              <a:t>Taal </a:t>
            </a:r>
            <a:r>
              <a:rPr lang="nl-NL" dirty="0"/>
              <a:t>speelt een belangrijke rol</a:t>
            </a:r>
          </a:p>
          <a:p>
            <a:pPr marL="0" indent="0">
              <a:buNone/>
            </a:pPr>
            <a:endParaRPr lang="nl-NL" dirty="0"/>
          </a:p>
          <a:p>
            <a:pPr marL="0" indent="0">
              <a:buNone/>
            </a:pPr>
            <a:r>
              <a:rPr lang="nl-NL" dirty="0"/>
              <a:t>Het belang van counter-</a:t>
            </a:r>
            <a:r>
              <a:rPr lang="nl-NL" dirty="0" err="1"/>
              <a:t>narratives</a:t>
            </a:r>
            <a:r>
              <a:rPr lang="nl-NL" dirty="0"/>
              <a:t>!</a:t>
            </a:r>
          </a:p>
          <a:p>
            <a:endParaRPr lang="nl-NL" dirty="0"/>
          </a:p>
        </p:txBody>
      </p:sp>
      <p:sp>
        <p:nvSpPr>
          <p:cNvPr id="7" name="Text Placeholder 6"/>
          <p:cNvSpPr>
            <a:spLocks noGrp="1"/>
          </p:cNvSpPr>
          <p:nvPr>
            <p:ph type="body" sz="quarter" idx="13"/>
          </p:nvPr>
        </p:nvSpPr>
        <p:spPr/>
        <p:txBody>
          <a:bodyPr/>
          <a:lstStyle/>
          <a:p>
            <a:r>
              <a:rPr lang="nl-NL" dirty="0"/>
              <a:t>Hoofdstuk 1 Op verhaal </a:t>
            </a:r>
            <a:r>
              <a:rPr lang="nl-NL" dirty="0" smtClean="0"/>
              <a:t>komen </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5</a:t>
            </a:fld>
            <a:endParaRPr lang="nl-NL" noProof="1"/>
          </a:p>
        </p:txBody>
      </p:sp>
    </p:spTree>
    <p:extLst>
      <p:ext uri="{BB962C8B-B14F-4D97-AF65-F5344CB8AC3E}">
        <p14:creationId xmlns:p14="http://schemas.microsoft.com/office/powerpoint/2010/main" val="1727651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Sociaal werk: evenzeer een kunst als een kunde</a:t>
            </a:r>
          </a:p>
        </p:txBody>
      </p:sp>
      <p:sp>
        <p:nvSpPr>
          <p:cNvPr id="6" name="Content Placeholder 5"/>
          <p:cNvSpPr>
            <a:spLocks noGrp="1"/>
          </p:cNvSpPr>
          <p:nvPr>
            <p:ph idx="1"/>
          </p:nvPr>
        </p:nvSpPr>
        <p:spPr/>
        <p:txBody>
          <a:bodyPr/>
          <a:lstStyle/>
          <a:p>
            <a:r>
              <a:rPr lang="nl-NL" dirty="0"/>
              <a:t>Kunde: je leert het vak, kennis, houdingsaspecten en vaardigheden, op de vierjarige </a:t>
            </a:r>
            <a:r>
              <a:rPr lang="nl-NL" dirty="0" smtClean="0"/>
              <a:t>hbo-opleiding.</a:t>
            </a:r>
            <a:br>
              <a:rPr lang="nl-NL" dirty="0" smtClean="0"/>
            </a:br>
            <a:endParaRPr lang="nl-NL" dirty="0"/>
          </a:p>
          <a:p>
            <a:r>
              <a:rPr lang="nl-NL" dirty="0"/>
              <a:t>Kunst: professionals zijn creatief en durven buiten de kaders te denken en te </a:t>
            </a:r>
            <a:r>
              <a:rPr lang="nl-NL" dirty="0" smtClean="0"/>
              <a:t>handelen</a:t>
            </a:r>
            <a:br>
              <a:rPr lang="nl-NL" dirty="0" smtClean="0"/>
            </a:br>
            <a:r>
              <a:rPr lang="nl-NL" dirty="0" smtClean="0"/>
              <a:t>wanneer </a:t>
            </a:r>
            <a:r>
              <a:rPr lang="nl-NL" dirty="0"/>
              <a:t>dit in het belang is van de burger</a:t>
            </a:r>
            <a:r>
              <a:rPr lang="nl-NL" dirty="0" smtClean="0"/>
              <a:t>.</a:t>
            </a:r>
            <a:br>
              <a:rPr lang="nl-NL" dirty="0" smtClean="0"/>
            </a:br>
            <a:endParaRPr lang="nl-NL" dirty="0" smtClean="0"/>
          </a:p>
          <a:p>
            <a:r>
              <a:rPr lang="nl-NL" dirty="0" smtClean="0"/>
              <a:t>Baken </a:t>
            </a:r>
            <a:r>
              <a:rPr lang="nl-NL" dirty="0"/>
              <a:t>8 WNS: Professionals hebben ruimte en vertrouwen nodig om met hun klanten te kunnen werken en samen creatieve oplossingen te bedenken. Dit noemen we Maatwerk.</a:t>
            </a:r>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1 Op verhaal </a:t>
            </a:r>
            <a:r>
              <a:rPr lang="nl-NL" dirty="0" smtClean="0"/>
              <a:t>komen </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6</a:t>
            </a:fld>
            <a:endParaRPr lang="nl-NL" noProof="1"/>
          </a:p>
        </p:txBody>
      </p:sp>
    </p:spTree>
    <p:extLst>
      <p:ext uri="{BB962C8B-B14F-4D97-AF65-F5344CB8AC3E}">
        <p14:creationId xmlns:p14="http://schemas.microsoft.com/office/powerpoint/2010/main" val="4064165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55440" y="1368241"/>
            <a:ext cx="10440000" cy="1124655"/>
          </a:xfrm>
        </p:spPr>
        <p:txBody>
          <a:bodyPr/>
          <a:lstStyle/>
          <a:p>
            <a:r>
              <a:rPr lang="nl-NL" dirty="0"/>
              <a:t>Een </a:t>
            </a:r>
            <a:r>
              <a:rPr lang="nl-NL" dirty="0" smtClean="0"/>
              <a:t>krachtgerichte </a:t>
            </a:r>
            <a:r>
              <a:rPr lang="nl-NL" dirty="0"/>
              <a:t>benadering en </a:t>
            </a:r>
            <a:r>
              <a:rPr lang="nl-NL" dirty="0" smtClean="0"/>
              <a:t/>
            </a:r>
            <a:br>
              <a:rPr lang="nl-NL" dirty="0" smtClean="0"/>
            </a:br>
            <a:r>
              <a:rPr lang="nl-NL" dirty="0" smtClean="0"/>
              <a:t>het </a:t>
            </a:r>
            <a:r>
              <a:rPr lang="nl-NL" dirty="0"/>
              <a:t>sterkteperspectief</a:t>
            </a:r>
          </a:p>
        </p:txBody>
      </p:sp>
      <p:sp>
        <p:nvSpPr>
          <p:cNvPr id="6" name="Content Placeholder 5"/>
          <p:cNvSpPr>
            <a:spLocks noGrp="1"/>
          </p:cNvSpPr>
          <p:nvPr>
            <p:ph idx="1"/>
          </p:nvPr>
        </p:nvSpPr>
        <p:spPr>
          <a:xfrm>
            <a:off x="1106379" y="2780928"/>
            <a:ext cx="10440000" cy="3188066"/>
          </a:xfrm>
        </p:spPr>
        <p:txBody>
          <a:bodyPr/>
          <a:lstStyle/>
          <a:p>
            <a:r>
              <a:rPr lang="nl-NL" dirty="0" smtClean="0"/>
              <a:t>Uitgangspunten:</a:t>
            </a:r>
            <a:br>
              <a:rPr lang="nl-NL" dirty="0" smtClean="0"/>
            </a:br>
            <a:endParaRPr lang="nl-NL" dirty="0" smtClean="0"/>
          </a:p>
          <a:p>
            <a:pPr lvl="1"/>
            <a:r>
              <a:rPr lang="nl-NL" dirty="0" smtClean="0"/>
              <a:t>Ieder </a:t>
            </a:r>
            <a:r>
              <a:rPr lang="nl-NL" dirty="0"/>
              <a:t>mens/huishouden heeft sterke </a:t>
            </a:r>
            <a:r>
              <a:rPr lang="nl-NL" dirty="0" smtClean="0"/>
              <a:t>kanten.</a:t>
            </a:r>
            <a:br>
              <a:rPr lang="nl-NL" dirty="0" smtClean="0"/>
            </a:br>
            <a:endParaRPr lang="nl-NL" dirty="0" smtClean="0"/>
          </a:p>
          <a:p>
            <a:pPr lvl="1"/>
            <a:r>
              <a:rPr lang="nl-NL" dirty="0" smtClean="0"/>
              <a:t>Motiveren </a:t>
            </a:r>
            <a:r>
              <a:rPr lang="nl-NL" dirty="0"/>
              <a:t>van mensen voor verandering is </a:t>
            </a:r>
            <a:r>
              <a:rPr lang="nl-NL" dirty="0" smtClean="0"/>
              <a:t>essentieel.</a:t>
            </a:r>
            <a:br>
              <a:rPr lang="nl-NL" dirty="0" smtClean="0"/>
            </a:br>
            <a:endParaRPr lang="nl-NL" dirty="0" smtClean="0"/>
          </a:p>
          <a:p>
            <a:pPr lvl="1"/>
            <a:r>
              <a:rPr lang="nl-NL" dirty="0" smtClean="0"/>
              <a:t>Samen </a:t>
            </a:r>
            <a:r>
              <a:rPr lang="nl-NL" dirty="0"/>
              <a:t>met de klant/het huishouden op zoek naar de eigen </a:t>
            </a:r>
            <a:r>
              <a:rPr lang="nl-NL" dirty="0" smtClean="0"/>
              <a:t>kracht.</a:t>
            </a:r>
            <a:br>
              <a:rPr lang="nl-NL" dirty="0" smtClean="0"/>
            </a:br>
            <a:endParaRPr lang="nl-NL" dirty="0" smtClean="0"/>
          </a:p>
          <a:p>
            <a:pPr lvl="1"/>
            <a:r>
              <a:rPr lang="nl-NL" dirty="0" smtClean="0"/>
              <a:t>Respect </a:t>
            </a:r>
            <a:r>
              <a:rPr lang="nl-NL" dirty="0"/>
              <a:t>opbrengen voor de overlevingsstrategie van burgers/huishoudens</a:t>
            </a:r>
            <a:r>
              <a:rPr lang="nl-NL" dirty="0" smtClean="0"/>
              <a:t>.</a:t>
            </a:r>
            <a:br>
              <a:rPr lang="nl-NL" dirty="0" smtClean="0"/>
            </a:br>
            <a:endParaRPr lang="nl-NL" dirty="0"/>
          </a:p>
          <a:p>
            <a:pPr marL="0" indent="0">
              <a:buNone/>
            </a:pPr>
            <a:r>
              <a:rPr lang="nl-NL" dirty="0"/>
              <a:t>Empowerment : op zoek naar een toekomstperspectief!</a:t>
            </a:r>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1 Op verhaal </a:t>
            </a:r>
            <a:r>
              <a:rPr lang="nl-NL" dirty="0" smtClean="0"/>
              <a:t>komen </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7</a:t>
            </a:fld>
            <a:endParaRPr lang="nl-NL" noProof="1"/>
          </a:p>
        </p:txBody>
      </p:sp>
    </p:spTree>
    <p:extLst>
      <p:ext uri="{BB962C8B-B14F-4D97-AF65-F5344CB8AC3E}">
        <p14:creationId xmlns:p14="http://schemas.microsoft.com/office/powerpoint/2010/main" val="65897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Klanten zelf aan het woord?</a:t>
            </a:r>
          </a:p>
        </p:txBody>
      </p:sp>
      <p:sp>
        <p:nvSpPr>
          <p:cNvPr id="6" name="Content Placeholder 5"/>
          <p:cNvSpPr>
            <a:spLocks noGrp="1"/>
          </p:cNvSpPr>
          <p:nvPr>
            <p:ph idx="1"/>
          </p:nvPr>
        </p:nvSpPr>
        <p:spPr/>
        <p:txBody>
          <a:bodyPr/>
          <a:lstStyle/>
          <a:p>
            <a:pPr>
              <a:lnSpc>
                <a:spcPct val="200000"/>
              </a:lnSpc>
            </a:pPr>
            <a:r>
              <a:rPr lang="nl-NL" dirty="0"/>
              <a:t>Klanten noemen de volgende punten die voor hen van belang </a:t>
            </a:r>
            <a:r>
              <a:rPr lang="nl-NL" dirty="0" smtClean="0"/>
              <a:t>zijn:</a:t>
            </a:r>
          </a:p>
          <a:p>
            <a:pPr lvl="1">
              <a:lnSpc>
                <a:spcPct val="200000"/>
              </a:lnSpc>
            </a:pPr>
            <a:r>
              <a:rPr lang="nl-NL" dirty="0" smtClean="0"/>
              <a:t>Respect </a:t>
            </a:r>
            <a:r>
              <a:rPr lang="nl-NL" dirty="0"/>
              <a:t>voor ons en onze </a:t>
            </a:r>
            <a:r>
              <a:rPr lang="nl-NL" dirty="0" smtClean="0"/>
              <a:t>situatie</a:t>
            </a:r>
          </a:p>
          <a:p>
            <a:pPr lvl="1">
              <a:lnSpc>
                <a:spcPct val="200000"/>
              </a:lnSpc>
            </a:pPr>
            <a:r>
              <a:rPr lang="nl-NL" dirty="0" smtClean="0"/>
              <a:t>Aansluiten </a:t>
            </a:r>
            <a:r>
              <a:rPr lang="nl-NL" dirty="0"/>
              <a:t>bij onze behoeftes en </a:t>
            </a:r>
            <a:r>
              <a:rPr lang="nl-NL" dirty="0" smtClean="0"/>
              <a:t>wensen</a:t>
            </a:r>
          </a:p>
          <a:p>
            <a:pPr lvl="1">
              <a:lnSpc>
                <a:spcPct val="200000"/>
              </a:lnSpc>
            </a:pPr>
            <a:r>
              <a:rPr lang="nl-NL" dirty="0" smtClean="0"/>
              <a:t>Vraaggericht werken</a:t>
            </a:r>
          </a:p>
          <a:p>
            <a:pPr lvl="1">
              <a:lnSpc>
                <a:spcPct val="200000"/>
              </a:lnSpc>
            </a:pPr>
            <a:r>
              <a:rPr lang="nl-NL" dirty="0" smtClean="0"/>
              <a:t>Het </a:t>
            </a:r>
            <a:r>
              <a:rPr lang="nl-NL" dirty="0"/>
              <a:t>benoemen van positief gedrag, </a:t>
            </a:r>
            <a:r>
              <a:rPr lang="nl-NL" dirty="0" smtClean="0"/>
              <a:t>complimentjes!</a:t>
            </a:r>
          </a:p>
          <a:p>
            <a:pPr lvl="1">
              <a:lnSpc>
                <a:spcPct val="200000"/>
              </a:lnSpc>
            </a:pPr>
            <a:r>
              <a:rPr lang="nl-NL" dirty="0" smtClean="0"/>
              <a:t>Praktische </a:t>
            </a:r>
            <a:r>
              <a:rPr lang="nl-NL" dirty="0"/>
              <a:t>tips en </a:t>
            </a:r>
            <a:r>
              <a:rPr lang="nl-NL" dirty="0" smtClean="0"/>
              <a:t>hulp</a:t>
            </a:r>
          </a:p>
          <a:p>
            <a:pPr lvl="1">
              <a:lnSpc>
                <a:spcPct val="200000"/>
              </a:lnSpc>
            </a:pPr>
            <a:r>
              <a:rPr lang="nl-NL" dirty="0" err="1" smtClean="0"/>
              <a:t>Outreachend</a:t>
            </a:r>
            <a:r>
              <a:rPr lang="nl-NL" dirty="0" smtClean="0"/>
              <a:t> </a:t>
            </a:r>
            <a:r>
              <a:rPr lang="nl-NL" dirty="0"/>
              <a:t>werken</a:t>
            </a:r>
          </a:p>
          <a:p>
            <a:endParaRPr lang="nl-NL" dirty="0"/>
          </a:p>
        </p:txBody>
      </p:sp>
      <p:sp>
        <p:nvSpPr>
          <p:cNvPr id="7" name="Text Placeholder 6"/>
          <p:cNvSpPr>
            <a:spLocks noGrp="1"/>
          </p:cNvSpPr>
          <p:nvPr>
            <p:ph type="body" sz="quarter" idx="13"/>
          </p:nvPr>
        </p:nvSpPr>
        <p:spPr/>
        <p:txBody>
          <a:bodyPr/>
          <a:lstStyle/>
          <a:p>
            <a:r>
              <a:rPr lang="nl-NL" dirty="0"/>
              <a:t>Hoofdstuk 1 Op verhaal </a:t>
            </a:r>
            <a:r>
              <a:rPr lang="nl-NL" dirty="0" smtClean="0"/>
              <a:t>komen </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8</a:t>
            </a:fld>
            <a:endParaRPr lang="nl-NL" noProof="1"/>
          </a:p>
        </p:txBody>
      </p:sp>
    </p:spTree>
    <p:extLst>
      <p:ext uri="{BB962C8B-B14F-4D97-AF65-F5344CB8AC3E}">
        <p14:creationId xmlns:p14="http://schemas.microsoft.com/office/powerpoint/2010/main" val="3414775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Succesfactoren</a:t>
            </a:r>
          </a:p>
        </p:txBody>
      </p:sp>
      <p:sp>
        <p:nvSpPr>
          <p:cNvPr id="6" name="Content Placeholder 5"/>
          <p:cNvSpPr>
            <a:spLocks noGrp="1"/>
          </p:cNvSpPr>
          <p:nvPr>
            <p:ph idx="1"/>
          </p:nvPr>
        </p:nvSpPr>
        <p:spPr/>
        <p:txBody>
          <a:bodyPr/>
          <a:lstStyle/>
          <a:p>
            <a:pPr marL="514350" indent="-514350">
              <a:buAutoNum type="arabicPeriod"/>
            </a:pPr>
            <a:r>
              <a:rPr lang="nl-NL" dirty="0"/>
              <a:t>Luister naar me</a:t>
            </a:r>
          </a:p>
          <a:p>
            <a:pPr marL="514350" indent="-514350">
              <a:buAutoNum type="arabicPeriod"/>
            </a:pPr>
            <a:endParaRPr lang="nl-NL" dirty="0"/>
          </a:p>
          <a:p>
            <a:pPr marL="514350" indent="-514350">
              <a:buAutoNum type="arabicPeriod"/>
            </a:pPr>
            <a:r>
              <a:rPr lang="nl-NL" dirty="0"/>
              <a:t>Probeer me te begrijpen</a:t>
            </a:r>
          </a:p>
          <a:p>
            <a:pPr marL="514350" indent="-514350">
              <a:buAutoNum type="arabicPeriod"/>
            </a:pPr>
            <a:endParaRPr lang="nl-NL" dirty="0"/>
          </a:p>
          <a:p>
            <a:pPr marL="514350" indent="-514350">
              <a:buAutoNum type="arabicPeriod"/>
            </a:pPr>
            <a:r>
              <a:rPr lang="nl-NL" dirty="0"/>
              <a:t>Ver/beoordeel me niet</a:t>
            </a:r>
          </a:p>
          <a:p>
            <a:pPr marL="514350" indent="-514350">
              <a:buAutoNum type="arabicPeriod"/>
            </a:pPr>
            <a:endParaRPr lang="nl-NL" dirty="0"/>
          </a:p>
          <a:p>
            <a:pPr marL="514350" indent="-514350">
              <a:buAutoNum type="arabicPeriod"/>
            </a:pPr>
            <a:r>
              <a:rPr lang="nl-NL" dirty="0"/>
              <a:t>Praat met </a:t>
            </a:r>
            <a:r>
              <a:rPr lang="nl-NL" dirty="0" smtClean="0"/>
              <a:t>me</a:t>
            </a:r>
            <a:endParaRPr lang="nl-NL" dirty="0"/>
          </a:p>
        </p:txBody>
      </p:sp>
      <p:sp>
        <p:nvSpPr>
          <p:cNvPr id="7" name="Text Placeholder 6"/>
          <p:cNvSpPr>
            <a:spLocks noGrp="1"/>
          </p:cNvSpPr>
          <p:nvPr>
            <p:ph type="body" sz="quarter" idx="13"/>
          </p:nvPr>
        </p:nvSpPr>
        <p:spPr/>
        <p:txBody>
          <a:bodyPr/>
          <a:lstStyle/>
          <a:p>
            <a:r>
              <a:rPr lang="nl-NL" dirty="0"/>
              <a:t>Hoofdstuk 1 Op verhaal </a:t>
            </a:r>
            <a:r>
              <a:rPr lang="nl-NL" dirty="0" smtClean="0"/>
              <a:t>komen </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9</a:t>
            </a:fld>
            <a:endParaRPr lang="nl-NL" noProof="1"/>
          </a:p>
        </p:txBody>
      </p:sp>
    </p:spTree>
    <p:extLst>
      <p:ext uri="{BB962C8B-B14F-4D97-AF65-F5344CB8AC3E}">
        <p14:creationId xmlns:p14="http://schemas.microsoft.com/office/powerpoint/2010/main" val="1818181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Boom v1.3 (2)">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Boom.potx" id="{485433ED-9691-442D-B886-348F7B84E196}" vid="{034339DF-D134-48A4-9005-66BBCB5B80D8}"/>
    </a:ext>
  </a:extLst>
</a:theme>
</file>

<file path=ppt/theme/theme2.xml><?xml version="1.0" encoding="utf-8"?>
<a:theme xmlns:a="http://schemas.openxmlformats.org/drawingml/2006/main" name="Office-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 Boom v1.3 (2)</Template>
  <TotalTime>18</TotalTime>
  <Words>321</Words>
  <Application>Microsoft Office PowerPoint</Application>
  <PresentationFormat>Breedbeeld</PresentationFormat>
  <Paragraphs>82</Paragraphs>
  <Slides>11</Slides>
  <Notes>11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Wingdings 2</vt:lpstr>
      <vt:lpstr>Presentatie Boom v1.3 (2)</vt:lpstr>
      <vt:lpstr>Integraal sociaal werk</vt:lpstr>
      <vt:lpstr>PowerPoint-presentatie</vt:lpstr>
      <vt:lpstr>PowerPoint-presentatie</vt:lpstr>
      <vt:lpstr>Niet praten over, maar praten met</vt:lpstr>
      <vt:lpstr>Constructief Sociaal Werk</vt:lpstr>
      <vt:lpstr>Sociaal werk: evenzeer een kunst als een kunde</vt:lpstr>
      <vt:lpstr>Een krachtgerichte benadering en  het sterkteperspectief</vt:lpstr>
      <vt:lpstr>Klanten zelf aan het woord?</vt:lpstr>
      <vt:lpstr>Succesfactoren</vt:lpstr>
      <vt:lpstr>Een positieve basishouding veronderstelt een positief mensbeeld</vt:lpstr>
      <vt:lpstr>© J.C. Bakker | Boom uitgevers Amsterdam BV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esther</dc:creator>
  <dc:description>Sjabloonversie: 1.3 - 4 december 2015_x000d_
Ontwerp: Textcetera_x000d_
Sjablonen: www.joulesunlimited.nl</dc:description>
  <cp:lastModifiedBy>Martine Harsema</cp:lastModifiedBy>
  <cp:revision>9</cp:revision>
  <dcterms:created xsi:type="dcterms:W3CDTF">2015-12-07T07:56:03Z</dcterms:created>
  <dcterms:modified xsi:type="dcterms:W3CDTF">2016-08-22T09:58:46Z</dcterms:modified>
</cp:coreProperties>
</file>