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5"/>
  </p:notesMasterIdLst>
  <p:handoutMasterIdLst>
    <p:handoutMasterId r:id="rId16"/>
  </p:handoutMasterIdLst>
  <p:sldIdLst>
    <p:sldId id="256" r:id="rId2"/>
    <p:sldId id="260" r:id="rId3"/>
    <p:sldId id="263" r:id="rId4"/>
    <p:sldId id="264" r:id="rId5"/>
    <p:sldId id="265" r:id="rId6"/>
    <p:sldId id="266" r:id="rId7"/>
    <p:sldId id="267" r:id="rId8"/>
    <p:sldId id="268" r:id="rId9"/>
    <p:sldId id="269" r:id="rId10"/>
    <p:sldId id="270" r:id="rId11"/>
    <p:sldId id="271" r:id="rId12"/>
    <p:sldId id="272" r:id="rId13"/>
    <p:sldId id="262" r:id="rId14"/>
  </p:sldIdLst>
  <p:sldSz cx="12192000" cy="6858000"/>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userDrawn="1">
          <p15:clr>
            <a:srgbClr val="A4A3A4"/>
          </p15:clr>
        </p15:guide>
        <p15:guide id="2" orient="horz" pos="3871" userDrawn="1">
          <p15:clr>
            <a:srgbClr val="A4A3A4"/>
          </p15:clr>
        </p15:guide>
        <p15:guide id="3" pos="3840" userDrawn="1">
          <p15:clr>
            <a:srgbClr val="A4A3A4"/>
          </p15:clr>
        </p15:guide>
        <p15:guide id="4" pos="413" userDrawn="1">
          <p15:clr>
            <a:srgbClr val="A4A3A4"/>
          </p15:clr>
        </p15:guide>
        <p15:guide id="5" pos="733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6" y="396"/>
      </p:cViewPr>
      <p:guideLst>
        <p:guide orient="horz" pos="1013"/>
        <p:guide orient="horz" pos="3871"/>
        <p:guide pos="3840"/>
        <p:guide pos="413"/>
        <p:guide pos="7331"/>
      </p:guideLst>
    </p:cSldViewPr>
  </p:slideViewPr>
  <p:notesTextViewPr>
    <p:cViewPr>
      <p:scale>
        <a:sx n="100" d="100"/>
        <a:sy n="100" d="100"/>
      </p:scale>
      <p:origin x="0" y="0"/>
    </p:cViewPr>
  </p:notesTextViewPr>
  <p:notesViewPr>
    <p:cSldViewPr>
      <p:cViewPr varScale="1">
        <p:scale>
          <a:sx n="62" d="100"/>
          <a:sy n="62" d="100"/>
        </p:scale>
        <p:origin x="-2626"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7D7475-E21F-48C9-AAD8-90C3F5C231F7}" type="datetimeFigureOut">
              <a:rPr lang="nl-NL" smtClean="0"/>
              <a:t>22-8-2016</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67C313-4C38-4B7B-9936-F0AAD9C7F26A}" type="slidenum">
              <a:rPr lang="nl-NL" smtClean="0"/>
              <a:t>‹nr.›</a:t>
            </a:fld>
            <a:endParaRPr lang="nl-NL" dirty="0"/>
          </a:p>
        </p:txBody>
      </p:sp>
    </p:spTree>
    <p:extLst>
      <p:ext uri="{BB962C8B-B14F-4D97-AF65-F5344CB8AC3E}">
        <p14:creationId xmlns:p14="http://schemas.microsoft.com/office/powerpoint/2010/main" val="2600305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22-8-2016</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281112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13</a:t>
            </a:fld>
            <a:endParaRPr lang="nl-NL" dirty="0"/>
          </a:p>
        </p:txBody>
      </p:sp>
    </p:spTree>
    <p:extLst>
      <p:ext uri="{BB962C8B-B14F-4D97-AF65-F5344CB8AC3E}">
        <p14:creationId xmlns:p14="http://schemas.microsoft.com/office/powerpoint/2010/main" val="3732040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76185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085895" y="1330149"/>
            <a:ext cx="8496000" cy="1470025"/>
          </a:xfrm>
        </p:spPr>
        <p:txBody>
          <a:bodyPr anchor="b" anchorCtr="0"/>
          <a:lstStyle>
            <a:lvl1pPr algn="l">
              <a:lnSpc>
                <a:spcPct val="104000"/>
              </a:lnSpc>
              <a:defRPr sz="4400">
                <a:solidFill>
                  <a:schemeClr val="bg1"/>
                </a:solidFill>
              </a:defRPr>
            </a:lvl1pPr>
          </a:lstStyle>
          <a:p>
            <a:r>
              <a:rPr lang="nl-NL" noProof="1" smtClean="0"/>
              <a:t>Hier wordt de titel van het boek of de presentatie vermeld</a:t>
            </a:r>
            <a:endParaRPr lang="nl-NL" noProof="1"/>
          </a:p>
        </p:txBody>
      </p:sp>
      <p:sp>
        <p:nvSpPr>
          <p:cNvPr id="3" name="Ondertitel 2"/>
          <p:cNvSpPr>
            <a:spLocks noGrp="1"/>
          </p:cNvSpPr>
          <p:nvPr>
            <p:ph type="subTitle" idx="1" hasCustomPrompt="1"/>
          </p:nvPr>
        </p:nvSpPr>
        <p:spPr>
          <a:xfrm>
            <a:off x="1087200" y="2904948"/>
            <a:ext cx="8496000" cy="974112"/>
          </a:xfrm>
        </p:spPr>
        <p:txBody>
          <a:bodyPr/>
          <a:lstStyle>
            <a:lvl1pPr marL="0" indent="0" algn="l">
              <a:buNone/>
              <a:defRPr sz="2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Ondertitel</a:t>
            </a:r>
            <a:endParaRPr lang="nl-NL" noProof="1"/>
          </a:p>
        </p:txBody>
      </p:sp>
      <p:sp>
        <p:nvSpPr>
          <p:cNvPr id="9" name="Tijdelijke aanduiding voor datum 8"/>
          <p:cNvSpPr>
            <a:spLocks noGrp="1"/>
          </p:cNvSpPr>
          <p:nvPr>
            <p:ph type="dt" sz="half" idx="10"/>
          </p:nvPr>
        </p:nvSpPr>
        <p:spPr>
          <a:xfrm>
            <a:off x="1087200" y="4235298"/>
            <a:ext cx="2844800" cy="365125"/>
          </a:xfrm>
        </p:spPr>
        <p:txBody>
          <a:bodyPr lIns="0" tIns="0" rIns="0" bIns="0" anchor="t" anchorCtr="0"/>
          <a:lstStyle>
            <a:lvl1pPr algn="l">
              <a:defRPr sz="1500">
                <a:solidFill>
                  <a:schemeClr val="bg1"/>
                </a:solidFill>
                <a:latin typeface="+mj-lt"/>
              </a:defRPr>
            </a:lvl1pPr>
          </a:lstStyle>
          <a:p>
            <a:endParaRPr lang="nl-NL" dirty="0"/>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3" name="Tijdelijke aanduiding voor inhoud 2"/>
          <p:cNvSpPr>
            <a:spLocks noGrp="1"/>
          </p:cNvSpPr>
          <p:nvPr>
            <p:ph idx="1" hasCustomPrompt="1"/>
          </p:nvPr>
        </p:nvSpPr>
        <p:spPr/>
        <p:txBody>
          <a:bodyPr/>
          <a:lstStyle>
            <a:lvl1pPr>
              <a:defRPr/>
            </a:lvl1p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5"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tekst en blauw ka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4" name="Tijdelijke aanduiding voor tekst 3"/>
          <p:cNvSpPr>
            <a:spLocks noGrp="1"/>
          </p:cNvSpPr>
          <p:nvPr>
            <p:ph type="body" sz="quarter" idx="19" hasCustomPrompt="1"/>
          </p:nvPr>
        </p:nvSpPr>
        <p:spPr>
          <a:xfrm>
            <a:off x="1105200" y="2592000"/>
            <a:ext cx="4860000" cy="3042000"/>
          </a:xfrm>
        </p:spPr>
        <p:txBody>
          <a:bodyPr/>
          <a:lstStyle>
            <a:lvl1pPr>
              <a:defRPr/>
            </a:lvl1pPr>
          </a:lstStyle>
          <a:p>
            <a:pPr lvl="0"/>
            <a:r>
              <a:rPr lang="nl-NL" dirty="0" smtClean="0"/>
              <a:t>Tekst</a:t>
            </a:r>
            <a:endParaRPr lang="nl-NL" dirty="0"/>
          </a:p>
        </p:txBody>
      </p:sp>
      <p:sp>
        <p:nvSpPr>
          <p:cNvPr id="12" name="***Tijdelijke aanduiding voor tekst 3"/>
          <p:cNvSpPr>
            <a:spLocks noGrp="1"/>
          </p:cNvSpPr>
          <p:nvPr>
            <p:ph type="body" sz="quarter" idx="20" hasCustomPrompt="1"/>
          </p:nvPr>
        </p:nvSpPr>
        <p:spPr>
          <a:xfrm>
            <a:off x="6276024" y="2626290"/>
            <a:ext cx="4158000" cy="3042000"/>
          </a:xfrm>
          <a:ln>
            <a:solidFill>
              <a:schemeClr val="accent1"/>
            </a:solidFill>
          </a:ln>
        </p:spPr>
        <p:txBody>
          <a:bodyPr lIns="198000" tIns="162000" rIns="198000" bIns="162000"/>
          <a:lstStyle>
            <a:lvl1pPr marL="0" indent="0">
              <a:lnSpc>
                <a:spcPct val="100000"/>
              </a:lnSpc>
              <a:buNone/>
              <a:defRPr>
                <a:solidFill>
                  <a:schemeClr val="accent1"/>
                </a:solidFill>
              </a:defRPr>
            </a:lvl1pPr>
            <a:lvl2pPr marL="0" indent="0">
              <a:lnSpc>
                <a:spcPct val="100000"/>
              </a:lnSpc>
              <a:buNone/>
              <a:defRPr>
                <a:solidFill>
                  <a:schemeClr val="accent1"/>
                </a:solidFill>
              </a:defRPr>
            </a:lvl2pPr>
            <a:lvl3pPr marL="0" indent="0">
              <a:lnSpc>
                <a:spcPct val="100000"/>
              </a:lnSpc>
              <a:buNone/>
              <a:defRPr>
                <a:solidFill>
                  <a:schemeClr val="accent1"/>
                </a:solidFill>
              </a:defRPr>
            </a:lvl3pPr>
            <a:lvl4pPr marL="0" indent="0">
              <a:lnSpc>
                <a:spcPct val="100000"/>
              </a:lnSpc>
              <a:buFont typeface="Arial" panose="020B0604020202020204" pitchFamily="34" charset="0"/>
              <a:buNone/>
              <a:defRPr>
                <a:solidFill>
                  <a:schemeClr val="accent1"/>
                </a:solidFill>
              </a:defRPr>
            </a:lvl4pPr>
            <a:lvl5pPr marL="0" indent="0">
              <a:lnSpc>
                <a:spcPct val="100000"/>
              </a:lnSpc>
              <a:buFont typeface="Arial" panose="020B0604020202020204" pitchFamily="34" charset="0"/>
              <a:buNone/>
              <a:defRPr>
                <a:solidFill>
                  <a:schemeClr val="accent1"/>
                </a:solidFill>
              </a:defRPr>
            </a:lvl5pPr>
          </a:lstStyle>
          <a:p>
            <a:pPr lvl="0"/>
            <a:r>
              <a:rPr lang="nl-NL" dirty="0" smtClean="0"/>
              <a:t>Tekst</a:t>
            </a:r>
            <a:endParaRPr lang="nl-NL" dirty="0"/>
          </a:p>
        </p:txBody>
      </p:sp>
      <p:sp>
        <p:nvSpPr>
          <p:cNvPr id="15"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6" name="***Ondertitel"/>
          <p:cNvSpPr>
            <a:spLocks noGrp="1"/>
          </p:cNvSpPr>
          <p:nvPr>
            <p:ph type="body" sz="quarter" idx="21" hasCustomPrompt="1"/>
          </p:nvPr>
        </p:nvSpPr>
        <p:spPr>
          <a:xfrm>
            <a:off x="1105200" y="1977426"/>
            <a:ext cx="10440000" cy="360000"/>
          </a:xfrm>
        </p:spPr>
        <p:txBody>
          <a:bodyPr/>
          <a:lstStyle>
            <a:lvl1pPr marL="0" indent="0">
              <a:buFont typeface="Arial" panose="020B0604020202020204" pitchFamily="34" charset="0"/>
              <a:buNone/>
              <a:defRPr sz="2250">
                <a:solidFill>
                  <a:schemeClr val="accent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Ondertitel</a:t>
            </a:r>
            <a:endParaRPr lang="nl-NL" dirty="0"/>
          </a:p>
        </p:txBody>
      </p:sp>
      <p:sp>
        <p:nvSpPr>
          <p:cNvPr id="5" name="Date Placeholder 4"/>
          <p:cNvSpPr>
            <a:spLocks noGrp="1"/>
          </p:cNvSpPr>
          <p:nvPr>
            <p:ph type="dt" sz="half" idx="22"/>
          </p:nvPr>
        </p:nvSpPr>
        <p:spPr/>
        <p:txBody>
          <a:bodyPr/>
          <a:lstStyle/>
          <a:p>
            <a:endParaRPr lang="nl-NL" dirty="0"/>
          </a:p>
        </p:txBody>
      </p:sp>
      <p:sp>
        <p:nvSpPr>
          <p:cNvPr id="6" name="Footer Placeholder 5"/>
          <p:cNvSpPr>
            <a:spLocks noGrp="1"/>
          </p:cNvSpPr>
          <p:nvPr>
            <p:ph type="ftr" sz="quarter" idx="23"/>
          </p:nvPr>
        </p:nvSpPr>
        <p:spPr/>
        <p:txBody>
          <a:bodyPr/>
          <a:lstStyle/>
          <a:p>
            <a:r>
              <a:rPr lang="nl-NL" noProof="1" smtClean="0"/>
              <a:t>Hier wordt de titel van het boek of de presentatie vermeld</a:t>
            </a:r>
            <a:endParaRPr lang="nl-NL" noProof="1"/>
          </a:p>
        </p:txBody>
      </p:sp>
      <p:sp>
        <p:nvSpPr>
          <p:cNvPr id="9" name="Slide Number Placeholder 8"/>
          <p:cNvSpPr>
            <a:spLocks noGrp="1"/>
          </p:cNvSpPr>
          <p:nvPr>
            <p:ph type="sldNum" sz="quarter" idx="24"/>
          </p:nvPr>
        </p:nvSpPr>
        <p:spPr/>
        <p:txBody>
          <a:bodyPr/>
          <a:lstStyle/>
          <a:p>
            <a:pPr algn="l"/>
            <a:r>
              <a:rPr lang="nl-NL" noProof="1" smtClean="0"/>
              <a:t>pagina  </a:t>
            </a:r>
            <a:fld id="{1336C48C-F87C-4E4B-81EF-5027B17D1F61}" type="slidenum">
              <a:rPr lang="nl-NL" noProof="1" smtClean="0"/>
              <a:pPr algn="l"/>
              <a:t>‹nr.›</a:t>
            </a:fld>
            <a:endParaRPr lang="nl-NL" noProof="1"/>
          </a:p>
        </p:txBody>
      </p:sp>
    </p:spTree>
    <p:extLst>
      <p:ext uri="{BB962C8B-B14F-4D97-AF65-F5344CB8AC3E}">
        <p14:creationId xmlns:p14="http://schemas.microsoft.com/office/powerpoint/2010/main" val="30506994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Einddia">
    <p:bg>
      <p:bgPr>
        <a:solidFill>
          <a:schemeClr val="accent1"/>
        </a:solidFill>
        <a:effectLst/>
      </p:bgPr>
    </p:bg>
    <p:spTree>
      <p:nvGrpSpPr>
        <p:cNvPr id="1" name=""/>
        <p:cNvGrpSpPr/>
        <p:nvPr/>
      </p:nvGrpSpPr>
      <p:grpSpPr>
        <a:xfrm>
          <a:off x="0" y="0"/>
          <a:ext cx="0" cy="0"/>
          <a:chOff x="0" y="0"/>
          <a:chExt cx="0" cy="0"/>
        </a:xfrm>
      </p:grpSpPr>
      <p:sp>
        <p:nvSpPr>
          <p:cNvPr id="2" name="***Copyright"/>
          <p:cNvSpPr>
            <a:spLocks noGrp="1"/>
          </p:cNvSpPr>
          <p:nvPr>
            <p:ph type="ctrTitle" hasCustomPrompt="1"/>
          </p:nvPr>
        </p:nvSpPr>
        <p:spPr>
          <a:xfrm>
            <a:off x="1105200" y="3870864"/>
            <a:ext cx="8496000" cy="432000"/>
          </a:xfrm>
        </p:spPr>
        <p:txBody>
          <a:bodyPr anchor="t" anchorCtr="0"/>
          <a:lstStyle>
            <a:lvl1pPr algn="l">
              <a:lnSpc>
                <a:spcPct val="104000"/>
              </a:lnSpc>
              <a:defRPr sz="1800" b="1">
                <a:solidFill>
                  <a:schemeClr val="bg1"/>
                </a:solidFill>
                <a:latin typeface="Calibri" panose="020F0502020204030204" pitchFamily="34" charset="0"/>
              </a:defRPr>
            </a:lvl1pPr>
          </a:lstStyle>
          <a:p>
            <a:r>
              <a:rPr lang="nl-NL" noProof="1" smtClean="0"/>
              <a:t>Copyright</a:t>
            </a:r>
            <a:endParaRPr lang="nl-NL" noProof="1"/>
          </a:p>
        </p:txBody>
      </p:sp>
      <p:sp>
        <p:nvSpPr>
          <p:cNvPr id="3" name="***Disclaimer"/>
          <p:cNvSpPr>
            <a:spLocks noGrp="1"/>
          </p:cNvSpPr>
          <p:nvPr>
            <p:ph type="subTitle" idx="1" hasCustomPrompt="1"/>
          </p:nvPr>
        </p:nvSpPr>
        <p:spPr>
          <a:xfrm>
            <a:off x="1105200" y="4423722"/>
            <a:ext cx="8321499" cy="974112"/>
          </a:xfrm>
        </p:spPr>
        <p:txBody>
          <a:bodyPr/>
          <a:lstStyle>
            <a:lvl1pPr marL="0" indent="0" algn="l">
              <a:buNone/>
              <a:defRPr sz="1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Disclaimer</a:t>
            </a:r>
            <a:endParaRPr lang="nl-NL" noProof="1"/>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85" name="Group 78"/>
          <p:cNvGrpSpPr>
            <a:grpSpLocks noChangeAspect="1"/>
          </p:cNvGrpSpPr>
          <p:nvPr userDrawn="1"/>
        </p:nvGrpSpPr>
        <p:grpSpPr bwMode="auto">
          <a:xfrm>
            <a:off x="1098550" y="5654675"/>
            <a:ext cx="1135063" cy="396875"/>
            <a:chOff x="692" y="3562"/>
            <a:chExt cx="715" cy="250"/>
          </a:xfrm>
        </p:grpSpPr>
        <p:sp>
          <p:nvSpPr>
            <p:cNvPr id="87"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8"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9"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4135441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6"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5" name="Tijdelijke aanduiding voor voettekst 14"/>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6" name="Tijdelijke aanduiding voor dianummer 15"/>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
        <p:nvSpPr>
          <p:cNvPr id="5"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4" name="Tijdelijke aanduiding voor voettekst 13"/>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5" name="Tijdelijke aanduiding voor dianummer 14"/>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9" name="Tijdelijke aanduiding voor inhoud 8"/>
          <p:cNvSpPr>
            <a:spLocks noGrp="1"/>
          </p:cNvSpPr>
          <p:nvPr>
            <p:ph sz="quarter" idx="13" hasCustomPrompt="1"/>
          </p:nvPr>
        </p:nvSpPr>
        <p:spPr>
          <a:xfrm>
            <a:off x="6434379" y="2152800"/>
            <a:ext cx="5112000" cy="3816000"/>
          </a:xfrm>
        </p:spPr>
        <p:txBody>
          <a:bodyPr/>
          <a:lstStyle/>
          <a:p>
            <a:pPr lvl="0"/>
            <a:r>
              <a:rPr lang="nl-NL" noProof="1" smtClean="0"/>
              <a:t>Typ tekst of klik op een icoon om een object in te voegen</a:t>
            </a:r>
            <a:endParaRPr lang="nl-NL" noProof="1"/>
          </a:p>
        </p:txBody>
      </p:sp>
      <p:sp>
        <p:nvSpPr>
          <p:cNvPr id="11" name="Tijdelijke aanduiding voor inhoud 10"/>
          <p:cNvSpPr>
            <a:spLocks noGrp="1"/>
          </p:cNvSpPr>
          <p:nvPr>
            <p:ph sz="quarter" idx="14" hasCustomPrompt="1"/>
          </p:nvPr>
        </p:nvSpPr>
        <p:spPr>
          <a:xfrm>
            <a:off x="1106379" y="2152800"/>
            <a:ext cx="5112000" cy="3816000"/>
          </a:xfrm>
        </p:spPr>
        <p:txBody>
          <a:body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7" name="Date Placeholder 6"/>
          <p:cNvSpPr>
            <a:spLocks noGrp="1"/>
          </p:cNvSpPr>
          <p:nvPr>
            <p:ph type="dt" sz="half" idx="16"/>
          </p:nvPr>
        </p:nvSpPr>
        <p:spPr/>
        <p:txBody>
          <a:bodyPr/>
          <a:lstStyle/>
          <a:p>
            <a:endParaRPr lang="nl-NL" dirty="0"/>
          </a:p>
        </p:txBody>
      </p:sp>
      <p:sp>
        <p:nvSpPr>
          <p:cNvPr id="10" name="Footer Placeholder 9"/>
          <p:cNvSpPr>
            <a:spLocks noGrp="1"/>
          </p:cNvSpPr>
          <p:nvPr>
            <p:ph type="ftr" sz="quarter" idx="17"/>
          </p:nvPr>
        </p:nvSpPr>
        <p:spPr/>
        <p:txBody>
          <a:bodyPr/>
          <a:lstStyle/>
          <a:p>
            <a:r>
              <a:rPr lang="nl-NL" noProof="1" smtClean="0"/>
              <a:t>Hier wordt de titel van het boek of de presentatie vermeld</a:t>
            </a:r>
            <a:endParaRPr lang="nl-NL" noProof="1"/>
          </a:p>
        </p:txBody>
      </p:sp>
      <p:sp>
        <p:nvSpPr>
          <p:cNvPr id="12" name="Slide Number Placeholder 11"/>
          <p:cNvSpPr>
            <a:spLocks noGrp="1"/>
          </p:cNvSpPr>
          <p:nvPr>
            <p:ph type="sldNum" sz="quarter" idx="18"/>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Rechthoek 6"/>
          <p:cNvSpPr/>
          <p:nvPr/>
        </p:nvSpPr>
        <p:spPr>
          <a:xfrm>
            <a:off x="0" y="0"/>
            <a:ext cx="12192000" cy="6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1106379" y="1008201"/>
            <a:ext cx="10440000" cy="938220"/>
          </a:xfrm>
          <a:prstGeom prst="rect">
            <a:avLst/>
          </a:prstGeom>
        </p:spPr>
        <p:txBody>
          <a:bodyPr vert="horz" lIns="0" tIns="0" rIns="0" bIns="0" rtlCol="0" anchor="b">
            <a:noAutofit/>
          </a:bodyPr>
          <a:lstStyle/>
          <a:p>
            <a:r>
              <a:rPr lang="nl-NL" noProof="1" smtClean="0"/>
              <a:t>Klik om de stijl te bewerken</a:t>
            </a:r>
            <a:endParaRPr lang="nl-NL" noProof="1"/>
          </a:p>
        </p:txBody>
      </p:sp>
      <p:sp>
        <p:nvSpPr>
          <p:cNvPr id="3" name="Tijdelijke aanduiding voor tekst 2"/>
          <p:cNvSpPr>
            <a:spLocks noGrp="1"/>
          </p:cNvSpPr>
          <p:nvPr>
            <p:ph type="body" idx="1"/>
          </p:nvPr>
        </p:nvSpPr>
        <p:spPr>
          <a:xfrm>
            <a:off x="1106379" y="2152994"/>
            <a:ext cx="10440000" cy="3816000"/>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sp>
        <p:nvSpPr>
          <p:cNvPr id="5" name="Tijdelijke aanduiding voor voettekst 4"/>
          <p:cNvSpPr>
            <a:spLocks noGrp="1"/>
          </p:cNvSpPr>
          <p:nvPr>
            <p:ph type="ftr" sz="quarter" idx="3"/>
          </p:nvPr>
        </p:nvSpPr>
        <p:spPr>
          <a:xfrm>
            <a:off x="5645940" y="188568"/>
            <a:ext cx="6239403" cy="365125"/>
          </a:xfrm>
          <a:prstGeom prst="rect">
            <a:avLst/>
          </a:prstGeom>
        </p:spPr>
        <p:txBody>
          <a:bodyPr vert="horz" lIns="0" tIns="0" rIns="0" bIns="0" rtlCol="0" anchor="t">
            <a:noAutofit/>
          </a:bodyPr>
          <a:lstStyle>
            <a:lvl1pPr algn="r">
              <a:defRPr sz="2000">
                <a:solidFill>
                  <a:schemeClr val="bg1"/>
                </a:solidFill>
                <a:latin typeface="+mj-lt"/>
              </a:defRPr>
            </a:lvl1pPr>
          </a:lstStyle>
          <a:p>
            <a:r>
              <a:rPr lang="nl-NL" noProof="1" smtClean="0"/>
              <a:t>Hier wordt de titel van het boek of de presentatie vermeld</a:t>
            </a:r>
            <a:endParaRPr lang="nl-NL" noProof="1"/>
          </a:p>
        </p:txBody>
      </p:sp>
      <p:sp>
        <p:nvSpPr>
          <p:cNvPr id="6"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
        <p:nvSpPr>
          <p:cNvPr id="8" name="Tijdelijke aanduiding voor datum 7"/>
          <p:cNvSpPr>
            <a:spLocks noGrp="1"/>
          </p:cNvSpPr>
          <p:nvPr>
            <p:ph type="dt" sz="half" idx="2"/>
          </p:nvPr>
        </p:nvSpPr>
        <p:spPr>
          <a:xfrm>
            <a:off x="695280" y="729443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3" name="Freeform 6"/>
          <p:cNvSpPr>
            <a:spLocks noEditPoints="1"/>
          </p:cNvSpPr>
          <p:nvPr/>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5" r:id="rId3"/>
    <p:sldLayoutId id="2147483716" r:id="rId4"/>
    <p:sldLayoutId id="2147483713" r:id="rId5"/>
    <p:sldLayoutId id="2147483714" r:id="rId6"/>
    <p:sldLayoutId id="2147483711" r:id="rId7"/>
  </p:sldLayoutIdLst>
  <p:timing>
    <p:tnLst>
      <p:par>
        <p:cTn id="1" dur="indefinite" restart="never" nodeType="tmRoot"/>
      </p:par>
    </p:tnLst>
  </p:timing>
  <p:hf hdr="0" ftr="0" dt="0"/>
  <p:txStyles>
    <p:titleStyle>
      <a:lvl1pPr algn="l" defTabSz="914400" rtl="0" eaLnBrk="1" latinLnBrk="0" hangingPunct="1">
        <a:spcBef>
          <a:spcPct val="0"/>
        </a:spcBef>
        <a:buNone/>
        <a:defRPr sz="4000" b="0" kern="1200">
          <a:solidFill>
            <a:schemeClr val="accent1"/>
          </a:solidFill>
          <a:latin typeface="+mj-lt"/>
          <a:ea typeface="+mj-ea"/>
          <a:cs typeface="+mj-cs"/>
        </a:defRPr>
      </a:lvl1pPr>
    </p:titleStyle>
    <p:bodyStyle>
      <a:lvl1pPr marL="250825" indent="-250825" algn="l" defTabSz="914400" rtl="0" eaLnBrk="1" latinLnBrk="0" hangingPunct="1">
        <a:lnSpc>
          <a:spcPct val="108000"/>
        </a:lnSpc>
        <a:spcBef>
          <a:spcPts val="0"/>
        </a:spcBef>
        <a:buClr>
          <a:schemeClr val="accent1"/>
        </a:buClr>
        <a:buSzPct val="80000"/>
        <a:buFont typeface="Wingdings 2" panose="05020102010507070707" pitchFamily="18" charset="2"/>
        <a:buChar char=""/>
        <a:defRPr sz="1800" b="0" kern="1200">
          <a:solidFill>
            <a:schemeClr val="tx1"/>
          </a:solidFill>
          <a:latin typeface="+mn-lt"/>
          <a:ea typeface="+mn-ea"/>
          <a:cs typeface="+mn-cs"/>
        </a:defRPr>
      </a:lvl1pPr>
      <a:lvl2pPr marL="504000" indent="-250825" algn="l" defTabSz="914400" rtl="0" eaLnBrk="1" latinLnBrk="0" hangingPunct="1">
        <a:lnSpc>
          <a:spcPct val="108000"/>
        </a:lnSpc>
        <a:spcBef>
          <a:spcPts val="0"/>
        </a:spcBef>
        <a:buClr>
          <a:schemeClr val="accent1"/>
        </a:buClr>
        <a:buFont typeface="Calibri" panose="020F0502020204030204" pitchFamily="34" charset="0"/>
        <a:buChar char="–"/>
        <a:defRPr sz="1800" kern="1200">
          <a:solidFill>
            <a:schemeClr val="tx1"/>
          </a:solidFill>
          <a:latin typeface="+mn-lt"/>
          <a:ea typeface="+mn-ea"/>
          <a:cs typeface="+mn-cs"/>
        </a:defRPr>
      </a:lvl2pPr>
      <a:lvl3pPr marL="756000" indent="-250825" algn="l" defTabSz="914400" rtl="0" eaLnBrk="1" latinLnBrk="0" hangingPunct="1">
        <a:lnSpc>
          <a:spcPct val="108000"/>
        </a:lnSpc>
        <a:spcBef>
          <a:spcPts val="0"/>
        </a:spcBef>
        <a:buClr>
          <a:schemeClr val="accent1"/>
        </a:buClr>
        <a:buFont typeface="Calibri Light" panose="020F0302020204030204" pitchFamily="34" charset="0"/>
        <a:buChar char="•"/>
        <a:defRPr sz="1800" b="0" kern="1200">
          <a:solidFill>
            <a:schemeClr val="tx1"/>
          </a:solidFill>
          <a:latin typeface="+mn-lt"/>
          <a:ea typeface="+mn-ea"/>
          <a:cs typeface="+mn-cs"/>
        </a:defRPr>
      </a:lvl3pPr>
      <a:lvl4pPr marL="0" indent="0" algn="l" defTabSz="914400" rtl="0" eaLnBrk="1" latinLnBrk="0" hangingPunct="1">
        <a:lnSpc>
          <a:spcPct val="108000"/>
        </a:lnSpc>
        <a:spcBef>
          <a:spcPts val="0"/>
        </a:spcBef>
        <a:buFont typeface="Arial" pitchFamily="34" charset="0"/>
        <a:buNone/>
        <a:defRPr sz="1800" b="1" kern="1200">
          <a:solidFill>
            <a:schemeClr val="tx1"/>
          </a:solidFill>
          <a:latin typeface="Calibri" panose="020F0502020204030204" pitchFamily="34" charset="0"/>
          <a:ea typeface="+mn-ea"/>
          <a:cs typeface="+mn-cs"/>
        </a:defRPr>
      </a:lvl4pPr>
      <a:lvl5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5pPr>
      <a:lvl6pPr marL="252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6pPr>
      <a:lvl7pPr marL="468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7pPr>
      <a:lvl8pPr marL="684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nl-NL" smtClean="0"/>
              <a:t>Integraal sociaal </a:t>
            </a:r>
            <a:r>
              <a:rPr lang="nl-NL" dirty="0" smtClean="0"/>
              <a:t>werk</a:t>
            </a:r>
            <a:endParaRPr lang="nl-NL" dirty="0"/>
          </a:p>
        </p:txBody>
      </p:sp>
      <p:sp>
        <p:nvSpPr>
          <p:cNvPr id="5" name="Subtitle 4"/>
          <p:cNvSpPr>
            <a:spLocks noGrp="1"/>
          </p:cNvSpPr>
          <p:nvPr>
            <p:ph type="subTitle" idx="1"/>
          </p:nvPr>
        </p:nvSpPr>
        <p:spPr/>
        <p:txBody>
          <a:bodyPr/>
          <a:lstStyle/>
          <a:p>
            <a:r>
              <a:rPr lang="nl-NL" dirty="0"/>
              <a:t>Hoofdstuk </a:t>
            </a:r>
            <a:r>
              <a:rPr lang="nl-NL" dirty="0" smtClean="0"/>
              <a:t>2. </a:t>
            </a:r>
            <a:r>
              <a:rPr lang="nl-NL" dirty="0"/>
              <a:t>Integraal </a:t>
            </a:r>
            <a:r>
              <a:rPr lang="nl-NL" dirty="0" smtClean="0"/>
              <a:t>sociaal werken</a:t>
            </a:r>
            <a:br>
              <a:rPr lang="nl-NL" dirty="0" smtClean="0"/>
            </a:br>
            <a:r>
              <a:rPr lang="nl-NL" sz="2800" dirty="0"/>
              <a:t>Ontwikkelingen in het werkveld en onderwijs</a:t>
            </a:r>
          </a:p>
          <a:p>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Competenties </a:t>
            </a:r>
            <a:r>
              <a:rPr lang="nl-NL" dirty="0" smtClean="0"/>
              <a:t>professional </a:t>
            </a:r>
            <a:r>
              <a:rPr lang="nl-NL" dirty="0"/>
              <a:t>van de </a:t>
            </a:r>
            <a:r>
              <a:rPr lang="nl-NL" dirty="0" smtClean="0"/>
              <a:t>toekomst</a:t>
            </a:r>
            <a:endParaRPr lang="nl-NL" dirty="0"/>
          </a:p>
        </p:txBody>
      </p:sp>
      <p:sp>
        <p:nvSpPr>
          <p:cNvPr id="6" name="Content Placeholder 5"/>
          <p:cNvSpPr>
            <a:spLocks noGrp="1"/>
          </p:cNvSpPr>
          <p:nvPr>
            <p:ph idx="1"/>
          </p:nvPr>
        </p:nvSpPr>
        <p:spPr/>
        <p:txBody>
          <a:bodyPr/>
          <a:lstStyle/>
          <a:p>
            <a:pPr marL="514350" indent="-514350">
              <a:buAutoNum type="arabicPeriod"/>
            </a:pPr>
            <a:r>
              <a:rPr lang="nl-NL" dirty="0"/>
              <a:t>Leven en werken </a:t>
            </a:r>
            <a:r>
              <a:rPr lang="nl-NL" dirty="0" smtClean="0"/>
              <a:t>vanuit </a:t>
            </a:r>
            <a:r>
              <a:rPr lang="nl-NL" dirty="0"/>
              <a:t>de overtuiging dat je de wereld van de ander niet echt kunt </a:t>
            </a:r>
            <a:r>
              <a:rPr lang="nl-NL" dirty="0" smtClean="0"/>
              <a:t>kennen</a:t>
            </a:r>
            <a:br>
              <a:rPr lang="nl-NL" dirty="0" smtClean="0"/>
            </a:br>
            <a:endParaRPr lang="nl-NL" dirty="0"/>
          </a:p>
          <a:p>
            <a:pPr marL="514350" indent="-514350">
              <a:buAutoNum type="arabicPeriod"/>
            </a:pPr>
            <a:r>
              <a:rPr lang="nl-NL" dirty="0"/>
              <a:t>Problemen van individuen zien als problemen van de </a:t>
            </a:r>
            <a:r>
              <a:rPr lang="nl-NL" dirty="0" smtClean="0"/>
              <a:t>gemeenschap</a:t>
            </a:r>
            <a:br>
              <a:rPr lang="nl-NL" dirty="0" smtClean="0"/>
            </a:br>
            <a:endParaRPr lang="nl-NL" dirty="0"/>
          </a:p>
          <a:p>
            <a:pPr marL="514350" indent="-514350">
              <a:buAutoNum type="arabicPeriod"/>
            </a:pPr>
            <a:r>
              <a:rPr lang="nl-NL" dirty="0"/>
              <a:t>Je visie op een passende manier in dialoog </a:t>
            </a:r>
            <a:r>
              <a:rPr lang="nl-NL" dirty="0" smtClean="0"/>
              <a:t>brengen</a:t>
            </a:r>
            <a:br>
              <a:rPr lang="nl-NL" dirty="0" smtClean="0"/>
            </a:br>
            <a:endParaRPr lang="nl-NL" dirty="0"/>
          </a:p>
          <a:p>
            <a:pPr marL="514350" indent="-514350">
              <a:buAutoNum type="arabicPeriod"/>
            </a:pPr>
            <a:r>
              <a:rPr lang="nl-NL" dirty="0"/>
              <a:t>Omgaan met onzekerheid en vertrouwen hebben in de </a:t>
            </a:r>
            <a:r>
              <a:rPr lang="nl-NL" dirty="0" smtClean="0"/>
              <a:t>ander</a:t>
            </a:r>
            <a:br>
              <a:rPr lang="nl-NL" dirty="0" smtClean="0"/>
            </a:br>
            <a:endParaRPr lang="nl-NL" dirty="0"/>
          </a:p>
          <a:p>
            <a:pPr marL="514350" indent="-514350">
              <a:buAutoNum type="arabicPeriod"/>
            </a:pPr>
            <a:r>
              <a:rPr lang="nl-NL" dirty="0"/>
              <a:t>Werkwijzen hanteren die gericht zijn op krachten van mensen en hun sociale </a:t>
            </a:r>
            <a:r>
              <a:rPr lang="nl-NL" dirty="0" smtClean="0"/>
              <a:t>netwerk</a:t>
            </a:r>
            <a:br>
              <a:rPr lang="nl-NL" dirty="0" smtClean="0"/>
            </a:br>
            <a:endParaRPr lang="nl-NL" dirty="0"/>
          </a:p>
          <a:p>
            <a:pPr marL="514350" indent="-514350">
              <a:buAutoNum type="arabicPeriod"/>
            </a:pPr>
            <a:r>
              <a:rPr lang="nl-NL" dirty="0"/>
              <a:t>Overeind blijven in het spanningsveld tussen de vragen van de burger en de eisen van de organisatie</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 2 </a:t>
            </a:r>
            <a:r>
              <a:rPr lang="nl-NL" dirty="0"/>
              <a:t>Integraal sociaal werken</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10</a:t>
            </a:fld>
            <a:endParaRPr lang="nl-NL" noProof="1"/>
          </a:p>
        </p:txBody>
      </p:sp>
    </p:spTree>
    <p:extLst>
      <p:ext uri="{BB962C8B-B14F-4D97-AF65-F5344CB8AC3E}">
        <p14:creationId xmlns:p14="http://schemas.microsoft.com/office/powerpoint/2010/main" val="154635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Social </a:t>
            </a:r>
            <a:r>
              <a:rPr lang="nl-NL" dirty="0" err="1"/>
              <a:t>Work</a:t>
            </a:r>
            <a:r>
              <a:rPr lang="nl-NL" dirty="0"/>
              <a:t> in een internationale context</a:t>
            </a:r>
          </a:p>
        </p:txBody>
      </p:sp>
      <p:sp>
        <p:nvSpPr>
          <p:cNvPr id="6" name="Content Placeholder 5"/>
          <p:cNvSpPr>
            <a:spLocks noGrp="1"/>
          </p:cNvSpPr>
          <p:nvPr>
            <p:ph idx="1"/>
          </p:nvPr>
        </p:nvSpPr>
        <p:spPr/>
        <p:txBody>
          <a:bodyPr/>
          <a:lstStyle/>
          <a:p>
            <a:pPr marL="0" indent="0">
              <a:buNone/>
            </a:pPr>
            <a:r>
              <a:rPr lang="nl-NL" dirty="0"/>
              <a:t>Een missie voor sociaal werkers</a:t>
            </a:r>
            <a:r>
              <a:rPr lang="nl-NL" dirty="0" smtClean="0"/>
              <a:t>:</a:t>
            </a:r>
            <a:br>
              <a:rPr lang="nl-NL" dirty="0" smtClean="0"/>
            </a:br>
            <a:endParaRPr lang="nl-NL" dirty="0"/>
          </a:p>
          <a:p>
            <a:pPr marL="514350" indent="-514350">
              <a:buAutoNum type="arabicPeriod"/>
            </a:pPr>
            <a:r>
              <a:rPr lang="nl-NL" dirty="0"/>
              <a:t>Doelen nastreven zoals: sociale verandering, toerusten en bevrijden van kwetsbare burgers </a:t>
            </a:r>
            <a:r>
              <a:rPr lang="nl-NL" dirty="0" smtClean="0"/>
              <a:t/>
            </a:r>
            <a:br>
              <a:rPr lang="nl-NL" dirty="0" smtClean="0"/>
            </a:br>
            <a:r>
              <a:rPr lang="nl-NL" dirty="0" smtClean="0"/>
              <a:t>(</a:t>
            </a:r>
            <a:r>
              <a:rPr lang="nl-NL" dirty="0"/>
              <a:t>gericht op welzijn</a:t>
            </a:r>
            <a:r>
              <a:rPr lang="nl-NL" dirty="0" smtClean="0"/>
              <a:t>)</a:t>
            </a:r>
            <a:br>
              <a:rPr lang="nl-NL" dirty="0" smtClean="0"/>
            </a:br>
            <a:endParaRPr lang="nl-NL" dirty="0"/>
          </a:p>
          <a:p>
            <a:pPr marL="514350" indent="-514350">
              <a:buAutoNum type="arabicPeriod"/>
            </a:pPr>
            <a:r>
              <a:rPr lang="nl-NL" dirty="0"/>
              <a:t>Op basis van bepaalde kennis en vaardigheden, weergegeven in praktijkgerichte </a:t>
            </a:r>
            <a:r>
              <a:rPr lang="nl-NL" dirty="0" smtClean="0"/>
              <a:t>theorieën</a:t>
            </a:r>
            <a:br>
              <a:rPr lang="nl-NL" dirty="0" smtClean="0"/>
            </a:br>
            <a:endParaRPr lang="nl-NL" dirty="0"/>
          </a:p>
          <a:p>
            <a:pPr marL="514350" indent="-514350">
              <a:buAutoNum type="arabicPeriod"/>
            </a:pPr>
            <a:r>
              <a:rPr lang="nl-NL" dirty="0"/>
              <a:t>Richten op de interacties van mensen en hun </a:t>
            </a:r>
            <a:r>
              <a:rPr lang="nl-NL" dirty="0" smtClean="0"/>
              <a:t>omgeving</a:t>
            </a:r>
            <a:br>
              <a:rPr lang="nl-NL" dirty="0" smtClean="0"/>
            </a:br>
            <a:endParaRPr lang="nl-NL" dirty="0"/>
          </a:p>
          <a:p>
            <a:pPr marL="514350" indent="-514350">
              <a:buAutoNum type="arabicPeriod"/>
            </a:pPr>
            <a:r>
              <a:rPr lang="nl-NL" dirty="0"/>
              <a:t>Gericht op waarden, zoals de rechten van de mens en sociale rechtvaardigheid</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 2 </a:t>
            </a:r>
            <a:r>
              <a:rPr lang="nl-NL" dirty="0"/>
              <a:t>Integraal sociaal werken</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11</a:t>
            </a:fld>
            <a:endParaRPr lang="nl-NL" noProof="1"/>
          </a:p>
        </p:txBody>
      </p:sp>
    </p:spTree>
    <p:extLst>
      <p:ext uri="{BB962C8B-B14F-4D97-AF65-F5344CB8AC3E}">
        <p14:creationId xmlns:p14="http://schemas.microsoft.com/office/powerpoint/2010/main" val="3412903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Signalering</a:t>
            </a:r>
          </a:p>
        </p:txBody>
      </p:sp>
      <p:sp>
        <p:nvSpPr>
          <p:cNvPr id="6" name="Content Placeholder 5"/>
          <p:cNvSpPr>
            <a:spLocks noGrp="1"/>
          </p:cNvSpPr>
          <p:nvPr>
            <p:ph idx="1"/>
          </p:nvPr>
        </p:nvSpPr>
        <p:spPr/>
        <p:txBody>
          <a:bodyPr/>
          <a:lstStyle/>
          <a:p>
            <a:r>
              <a:rPr lang="nl-NL" dirty="0"/>
              <a:t>De professional van de toekomst is geëngageerd, creatief, kritisch, ondernemend en actiegericht!</a:t>
            </a:r>
          </a:p>
          <a:p>
            <a:endParaRPr lang="nl-NL" dirty="0"/>
          </a:p>
          <a:p>
            <a:r>
              <a:rPr lang="nl-NL" dirty="0"/>
              <a:t>De gouden combinatie van: signalering, preventie en belangenbehartiging</a:t>
            </a:r>
          </a:p>
          <a:p>
            <a:pPr marL="0" indent="0">
              <a:buNone/>
            </a:pPr>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 2 </a:t>
            </a:r>
            <a:r>
              <a:rPr lang="nl-NL" dirty="0"/>
              <a:t>Integraal sociaal werken</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12</a:t>
            </a:fld>
            <a:endParaRPr lang="nl-NL" noProof="1"/>
          </a:p>
        </p:txBody>
      </p:sp>
    </p:spTree>
    <p:extLst>
      <p:ext uri="{BB962C8B-B14F-4D97-AF65-F5344CB8AC3E}">
        <p14:creationId xmlns:p14="http://schemas.microsoft.com/office/powerpoint/2010/main" val="11288084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r>
              <a:rPr lang="nl-NL" dirty="0"/>
              <a:t>J.C. </a:t>
            </a:r>
            <a:r>
              <a:rPr lang="nl-NL"/>
              <a:t>Bakker </a:t>
            </a:r>
            <a:r>
              <a:rPr lang="nl-NL" dirty="0" smtClean="0"/>
              <a:t>| Boom uitgevers Amsterdam BV</a:t>
            </a:r>
            <a:endParaRPr lang="nl-NL" dirty="0"/>
          </a:p>
        </p:txBody>
      </p:sp>
      <p:sp>
        <p:nvSpPr>
          <p:cNvPr id="3" name="Ondertitel 2"/>
          <p:cNvSpPr>
            <a:spLocks noGrp="1"/>
          </p:cNvSpPr>
          <p:nvPr>
            <p:ph type="subTitle" idx="1"/>
          </p:nvPr>
        </p:nvSpPr>
        <p:spPr/>
        <p:txBody>
          <a:bodyPr/>
          <a:lstStyle/>
          <a:p>
            <a:r>
              <a:rPr lang="nl-NL" dirty="0" smtClean="0"/>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endParaRPr lang="nl-NL" dirty="0"/>
          </a:p>
        </p:txBody>
      </p:sp>
    </p:spTree>
    <p:extLst>
      <p:ext uri="{BB962C8B-B14F-4D97-AF65-F5344CB8AC3E}">
        <p14:creationId xmlns:p14="http://schemas.microsoft.com/office/powerpoint/2010/main" val="17418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nl-NL" dirty="0"/>
              <a:t>Hoofdstuk </a:t>
            </a:r>
            <a:r>
              <a:rPr lang="nl-NL" dirty="0" smtClean="0"/>
              <a:t>2 </a:t>
            </a:r>
            <a:r>
              <a:rPr lang="nl-NL" dirty="0"/>
              <a:t>Integraal sociaal werken</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2</a:t>
            </a:fld>
            <a:endParaRPr lang="nl-NL" noProof="1"/>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5520" y="836712"/>
            <a:ext cx="8644486" cy="5571446"/>
          </a:xfrm>
          <a:prstGeom prst="rect">
            <a:avLst/>
          </a:prstGeom>
        </p:spPr>
      </p:pic>
    </p:spTree>
    <p:extLst>
      <p:ext uri="{BB962C8B-B14F-4D97-AF65-F5344CB8AC3E}">
        <p14:creationId xmlns:p14="http://schemas.microsoft.com/office/powerpoint/2010/main" val="2735328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nl-NL" dirty="0"/>
              <a:t>Hoofdstuk </a:t>
            </a:r>
            <a:r>
              <a:rPr lang="nl-NL" dirty="0" smtClean="0"/>
              <a:t>2 </a:t>
            </a:r>
            <a:r>
              <a:rPr lang="nl-NL" dirty="0"/>
              <a:t>Integraal sociaal werken</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3</a:t>
            </a:fld>
            <a:endParaRPr lang="nl-NL" noProof="1"/>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3512" y="821583"/>
            <a:ext cx="8686800" cy="5115429"/>
          </a:xfrm>
          <a:prstGeom prst="rect">
            <a:avLst/>
          </a:prstGeom>
        </p:spPr>
      </p:pic>
    </p:spTree>
    <p:extLst>
      <p:ext uri="{BB962C8B-B14F-4D97-AF65-F5344CB8AC3E}">
        <p14:creationId xmlns:p14="http://schemas.microsoft.com/office/powerpoint/2010/main" val="1892266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Een </a:t>
            </a:r>
            <a:r>
              <a:rPr lang="nl-NL" dirty="0" smtClean="0"/>
              <a:t>sociaal </a:t>
            </a:r>
            <a:r>
              <a:rPr lang="nl-NL" dirty="0"/>
              <a:t>beroep?</a:t>
            </a:r>
          </a:p>
        </p:txBody>
      </p:sp>
      <p:sp>
        <p:nvSpPr>
          <p:cNvPr id="6" name="Content Placeholder 5"/>
          <p:cNvSpPr>
            <a:spLocks noGrp="1"/>
          </p:cNvSpPr>
          <p:nvPr>
            <p:ph idx="1"/>
          </p:nvPr>
        </p:nvSpPr>
        <p:spPr/>
        <p:txBody>
          <a:bodyPr/>
          <a:lstStyle/>
          <a:p>
            <a:r>
              <a:rPr lang="nl-NL" dirty="0"/>
              <a:t>Studenten komen op de opleiding met als motivatie: Het helpen van mensen. </a:t>
            </a:r>
          </a:p>
          <a:p>
            <a:endParaRPr lang="nl-NL" dirty="0"/>
          </a:p>
          <a:p>
            <a:r>
              <a:rPr lang="nl-NL" dirty="0"/>
              <a:t>Hoe past dat binnen de huidige kaders van Wmo en WNS?</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 2 </a:t>
            </a:r>
            <a:r>
              <a:rPr lang="nl-NL" dirty="0"/>
              <a:t>Integraal sociaal werken</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4</a:t>
            </a:fld>
            <a:endParaRPr lang="nl-NL" noProof="1"/>
          </a:p>
        </p:txBody>
      </p:sp>
    </p:spTree>
    <p:extLst>
      <p:ext uri="{BB962C8B-B14F-4D97-AF65-F5344CB8AC3E}">
        <p14:creationId xmlns:p14="http://schemas.microsoft.com/office/powerpoint/2010/main" val="792875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Ontwikkelingen in het werkveld</a:t>
            </a:r>
          </a:p>
        </p:txBody>
      </p:sp>
      <p:sp>
        <p:nvSpPr>
          <p:cNvPr id="6" name="Content Placeholder 5"/>
          <p:cNvSpPr>
            <a:spLocks noGrp="1"/>
          </p:cNvSpPr>
          <p:nvPr>
            <p:ph idx="1"/>
          </p:nvPr>
        </p:nvSpPr>
        <p:spPr/>
        <p:txBody>
          <a:bodyPr/>
          <a:lstStyle/>
          <a:p>
            <a:r>
              <a:rPr lang="nl-NL" dirty="0"/>
              <a:t>Op basis van de Wmo en </a:t>
            </a:r>
            <a:r>
              <a:rPr lang="nl-NL" dirty="0" smtClean="0"/>
              <a:t>WNS:</a:t>
            </a:r>
            <a:br>
              <a:rPr lang="nl-NL" dirty="0" smtClean="0"/>
            </a:br>
            <a:endParaRPr lang="nl-NL" dirty="0" smtClean="0"/>
          </a:p>
          <a:p>
            <a:pPr lvl="1"/>
            <a:r>
              <a:rPr lang="nl-NL" dirty="0" smtClean="0"/>
              <a:t>Een </a:t>
            </a:r>
            <a:r>
              <a:rPr lang="nl-NL" dirty="0"/>
              <a:t>brede </a:t>
            </a:r>
            <a:r>
              <a:rPr lang="nl-NL" dirty="0" smtClean="0"/>
              <a:t>professionaliteit</a:t>
            </a:r>
            <a:br>
              <a:rPr lang="nl-NL" dirty="0" smtClean="0"/>
            </a:br>
            <a:endParaRPr lang="nl-NL" dirty="0" smtClean="0"/>
          </a:p>
          <a:p>
            <a:pPr lvl="1"/>
            <a:r>
              <a:rPr lang="nl-NL" dirty="0" smtClean="0"/>
              <a:t>Integrale </a:t>
            </a:r>
            <a:r>
              <a:rPr lang="nl-NL" dirty="0"/>
              <a:t>benadering: 1 </a:t>
            </a:r>
            <a:r>
              <a:rPr lang="nl-NL" dirty="0" smtClean="0"/>
              <a:t>huishouden</a:t>
            </a:r>
            <a:r>
              <a:rPr lang="nl-NL" dirty="0"/>
              <a:t>, 1 plan,  1 regisseur</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 2 </a:t>
            </a:r>
            <a:r>
              <a:rPr lang="nl-NL" dirty="0"/>
              <a:t>Integraal sociaal werken</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5</a:t>
            </a:fld>
            <a:endParaRPr lang="nl-NL" noProof="1"/>
          </a:p>
        </p:txBody>
      </p:sp>
    </p:spTree>
    <p:extLst>
      <p:ext uri="{BB962C8B-B14F-4D97-AF65-F5344CB8AC3E}">
        <p14:creationId xmlns:p14="http://schemas.microsoft.com/office/powerpoint/2010/main" val="3584874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Sociale </a:t>
            </a:r>
            <a:r>
              <a:rPr lang="nl-NL" dirty="0" smtClean="0"/>
              <a:t>wijkteams</a:t>
            </a:r>
            <a:r>
              <a:rPr lang="nl-NL" dirty="0"/>
              <a:t>/ </a:t>
            </a:r>
            <a:r>
              <a:rPr lang="nl-NL" dirty="0" smtClean="0"/>
              <a:t>gebiedsteams</a:t>
            </a:r>
            <a:endParaRPr lang="nl-NL" dirty="0"/>
          </a:p>
        </p:txBody>
      </p:sp>
      <p:sp>
        <p:nvSpPr>
          <p:cNvPr id="6" name="Content Placeholder 5"/>
          <p:cNvSpPr>
            <a:spLocks noGrp="1"/>
          </p:cNvSpPr>
          <p:nvPr>
            <p:ph idx="1"/>
          </p:nvPr>
        </p:nvSpPr>
        <p:spPr/>
        <p:txBody>
          <a:bodyPr/>
          <a:lstStyle/>
          <a:p>
            <a:r>
              <a:rPr lang="nl-NL" dirty="0"/>
              <a:t>Generalist in het team, s</a:t>
            </a:r>
            <a:r>
              <a:rPr lang="nl-NL" dirty="0" smtClean="0"/>
              <a:t>pecialist </a:t>
            </a:r>
            <a:r>
              <a:rPr lang="nl-NL" dirty="0"/>
              <a:t>in het huishouden</a:t>
            </a:r>
          </a:p>
          <a:p>
            <a:pPr marL="0" indent="0">
              <a:buNone/>
            </a:pPr>
            <a:endParaRPr lang="nl-NL" dirty="0"/>
          </a:p>
          <a:p>
            <a:r>
              <a:rPr lang="nl-NL" dirty="0"/>
              <a:t>De T-</a:t>
            </a:r>
            <a:r>
              <a:rPr lang="nl-NL" dirty="0" err="1"/>
              <a:t>shaped</a:t>
            </a:r>
            <a:r>
              <a:rPr lang="nl-NL" dirty="0"/>
              <a:t> professional</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 2 </a:t>
            </a:r>
            <a:r>
              <a:rPr lang="nl-NL" dirty="0"/>
              <a:t>Integraal sociaal werken</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6</a:t>
            </a:fld>
            <a:endParaRPr lang="nl-NL" noProof="1"/>
          </a:p>
        </p:txBody>
      </p:sp>
    </p:spTree>
    <p:extLst>
      <p:ext uri="{BB962C8B-B14F-4D97-AF65-F5344CB8AC3E}">
        <p14:creationId xmlns:p14="http://schemas.microsoft.com/office/powerpoint/2010/main" val="1500377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Arbeidsmarktsectoren: </a:t>
            </a:r>
            <a:r>
              <a:rPr lang="nl-NL" dirty="0" err="1"/>
              <a:t>Boutellier</a:t>
            </a:r>
            <a:r>
              <a:rPr lang="nl-NL" dirty="0"/>
              <a:t>, 2015</a:t>
            </a:r>
          </a:p>
        </p:txBody>
      </p:sp>
      <p:sp>
        <p:nvSpPr>
          <p:cNvPr id="6" name="Content Placeholder 5"/>
          <p:cNvSpPr>
            <a:spLocks noGrp="1"/>
          </p:cNvSpPr>
          <p:nvPr>
            <p:ph idx="1"/>
          </p:nvPr>
        </p:nvSpPr>
        <p:spPr/>
        <p:txBody>
          <a:bodyPr/>
          <a:lstStyle/>
          <a:p>
            <a:r>
              <a:rPr lang="nl-NL" dirty="0"/>
              <a:t>Welzijn en maatschappelijke </a:t>
            </a:r>
            <a:r>
              <a:rPr lang="nl-NL" dirty="0" smtClean="0"/>
              <a:t>dienstverlening</a:t>
            </a:r>
            <a:br>
              <a:rPr lang="nl-NL" dirty="0" smtClean="0"/>
            </a:br>
            <a:endParaRPr lang="nl-NL" dirty="0"/>
          </a:p>
          <a:p>
            <a:r>
              <a:rPr lang="nl-NL" dirty="0"/>
              <a:t>Kinderopvang, jeugd en </a:t>
            </a:r>
            <a:r>
              <a:rPr lang="nl-NL" dirty="0" smtClean="0"/>
              <a:t>jongerenwerk</a:t>
            </a:r>
            <a:br>
              <a:rPr lang="nl-NL" dirty="0" smtClean="0"/>
            </a:br>
            <a:endParaRPr lang="nl-NL" dirty="0"/>
          </a:p>
          <a:p>
            <a:r>
              <a:rPr lang="nl-NL" dirty="0"/>
              <a:t>Ambulante en (</a:t>
            </a:r>
            <a:r>
              <a:rPr lang="nl-NL" dirty="0" smtClean="0"/>
              <a:t>semi)residentiële jeugdzorg</a:t>
            </a:r>
            <a:br>
              <a:rPr lang="nl-NL" dirty="0" smtClean="0"/>
            </a:br>
            <a:endParaRPr lang="nl-NL" dirty="0"/>
          </a:p>
          <a:p>
            <a:r>
              <a:rPr lang="nl-NL" dirty="0"/>
              <a:t>Ambulante en (</a:t>
            </a:r>
            <a:r>
              <a:rPr lang="nl-NL" dirty="0" smtClean="0"/>
              <a:t>semi)residentiële gehandicaptenzorg</a:t>
            </a:r>
            <a:br>
              <a:rPr lang="nl-NL" dirty="0" smtClean="0"/>
            </a:br>
            <a:endParaRPr lang="nl-NL" dirty="0"/>
          </a:p>
          <a:p>
            <a:r>
              <a:rPr lang="nl-NL" dirty="0" smtClean="0"/>
              <a:t>Ambulante en (semi)residentiële geestelijke gezondheidszorg, </a:t>
            </a:r>
            <a:br>
              <a:rPr lang="nl-NL" dirty="0" smtClean="0"/>
            </a:br>
            <a:r>
              <a:rPr lang="nl-NL" dirty="0" smtClean="0"/>
              <a:t>inclusief verslavingszorg en forensische zorg</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 2 </a:t>
            </a:r>
            <a:r>
              <a:rPr lang="nl-NL" dirty="0"/>
              <a:t>Integraal sociaal werken</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7</a:t>
            </a:fld>
            <a:endParaRPr lang="nl-NL" noProof="1"/>
          </a:p>
        </p:txBody>
      </p:sp>
    </p:spTree>
    <p:extLst>
      <p:ext uri="{BB962C8B-B14F-4D97-AF65-F5344CB8AC3E}">
        <p14:creationId xmlns:p14="http://schemas.microsoft.com/office/powerpoint/2010/main" val="1201398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smtClean="0"/>
              <a:t>Ondernemerschap</a:t>
            </a:r>
            <a:endParaRPr lang="nl-NL" dirty="0"/>
          </a:p>
        </p:txBody>
      </p:sp>
      <p:sp>
        <p:nvSpPr>
          <p:cNvPr id="6" name="Content Placeholder 5"/>
          <p:cNvSpPr>
            <a:spLocks noGrp="1"/>
          </p:cNvSpPr>
          <p:nvPr>
            <p:ph idx="1"/>
          </p:nvPr>
        </p:nvSpPr>
        <p:spPr/>
        <p:txBody>
          <a:bodyPr/>
          <a:lstStyle/>
          <a:p>
            <a:r>
              <a:rPr lang="nl-NL" dirty="0"/>
              <a:t>Professionals beginnen voor </a:t>
            </a:r>
            <a:r>
              <a:rPr lang="nl-NL" dirty="0" smtClean="0"/>
              <a:t>zichzelf!</a:t>
            </a:r>
            <a:br>
              <a:rPr lang="nl-NL" dirty="0" smtClean="0"/>
            </a:br>
            <a:endParaRPr lang="nl-NL" dirty="0"/>
          </a:p>
          <a:p>
            <a:r>
              <a:rPr lang="nl-NL" dirty="0"/>
              <a:t>Van onderop, kleinschalig en </a:t>
            </a:r>
            <a:r>
              <a:rPr lang="nl-NL" dirty="0" smtClean="0"/>
              <a:t>laagdrempelig</a:t>
            </a:r>
            <a:br>
              <a:rPr lang="nl-NL" dirty="0" smtClean="0"/>
            </a:br>
            <a:endParaRPr lang="nl-NL" dirty="0"/>
          </a:p>
          <a:p>
            <a:r>
              <a:rPr lang="nl-NL" dirty="0"/>
              <a:t>Samen met </a:t>
            </a:r>
            <a:r>
              <a:rPr lang="nl-NL" dirty="0" smtClean="0"/>
              <a:t>betrokkenen/mensen </a:t>
            </a:r>
            <a:r>
              <a:rPr lang="nl-NL" dirty="0"/>
              <a:t>uit de buurt</a:t>
            </a:r>
          </a:p>
          <a:p>
            <a:pPr marL="0" indent="0">
              <a:buNone/>
            </a:pPr>
            <a:r>
              <a:rPr lang="nl-NL" dirty="0" smtClean="0"/>
              <a:t/>
            </a:r>
            <a:br>
              <a:rPr lang="nl-NL" dirty="0" smtClean="0"/>
            </a:br>
            <a:endParaRPr lang="nl-NL" dirty="0"/>
          </a:p>
          <a:p>
            <a:pPr marL="0" indent="0" algn="ctr">
              <a:buNone/>
            </a:pPr>
            <a:r>
              <a:rPr lang="nl-NL" sz="2200" i="1" dirty="0">
                <a:solidFill>
                  <a:schemeClr val="accent1">
                    <a:lumMod val="75000"/>
                  </a:schemeClr>
                </a:solidFill>
              </a:rPr>
              <a:t>Jos van der Lans: </a:t>
            </a:r>
            <a:r>
              <a:rPr lang="nl-NL" sz="2200" i="1" dirty="0" smtClean="0">
                <a:solidFill>
                  <a:schemeClr val="accent1">
                    <a:lumMod val="75000"/>
                  </a:schemeClr>
                </a:solidFill>
              </a:rPr>
              <a:t/>
            </a:r>
            <a:br>
              <a:rPr lang="nl-NL" sz="2200" i="1" dirty="0" smtClean="0">
                <a:solidFill>
                  <a:schemeClr val="accent1">
                    <a:lumMod val="75000"/>
                  </a:schemeClr>
                </a:solidFill>
              </a:rPr>
            </a:br>
            <a:r>
              <a:rPr lang="nl-NL" sz="2200" i="1" dirty="0" smtClean="0">
                <a:solidFill>
                  <a:schemeClr val="accent1">
                    <a:lumMod val="75000"/>
                  </a:schemeClr>
                </a:solidFill>
              </a:rPr>
              <a:t>‘</a:t>
            </a:r>
            <a:r>
              <a:rPr lang="nl-NL" sz="2200" i="1" dirty="0">
                <a:solidFill>
                  <a:schemeClr val="accent1">
                    <a:lumMod val="75000"/>
                  </a:schemeClr>
                </a:solidFill>
              </a:rPr>
              <a:t>Instellingen zijn </a:t>
            </a:r>
            <a:r>
              <a:rPr lang="nl-NL" sz="2200" i="1" dirty="0" err="1" smtClean="0">
                <a:solidFill>
                  <a:schemeClr val="accent1">
                    <a:lumMod val="75000"/>
                  </a:schemeClr>
                </a:solidFill>
              </a:rPr>
              <a:t>aanbodgestuurde</a:t>
            </a:r>
            <a:r>
              <a:rPr lang="nl-NL" sz="2200" i="1" dirty="0" smtClean="0">
                <a:solidFill>
                  <a:schemeClr val="accent1">
                    <a:lumMod val="75000"/>
                  </a:schemeClr>
                </a:solidFill>
              </a:rPr>
              <a:t> </a:t>
            </a:r>
            <a:r>
              <a:rPr lang="nl-NL" sz="2200" i="1" dirty="0">
                <a:solidFill>
                  <a:schemeClr val="accent1">
                    <a:lumMod val="75000"/>
                  </a:schemeClr>
                </a:solidFill>
              </a:rPr>
              <a:t>welzijnssupermarkten geworden’. </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 2 </a:t>
            </a:r>
            <a:r>
              <a:rPr lang="nl-NL" dirty="0"/>
              <a:t>Integraal sociaal werken</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8</a:t>
            </a:fld>
            <a:endParaRPr lang="nl-NL" noProof="1"/>
          </a:p>
        </p:txBody>
      </p:sp>
    </p:spTree>
    <p:extLst>
      <p:ext uri="{BB962C8B-B14F-4D97-AF65-F5344CB8AC3E}">
        <p14:creationId xmlns:p14="http://schemas.microsoft.com/office/powerpoint/2010/main" val="2106577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06379" y="980728"/>
            <a:ext cx="10440000" cy="1584176"/>
          </a:xfrm>
        </p:spPr>
        <p:txBody>
          <a:bodyPr/>
          <a:lstStyle/>
          <a:p>
            <a:r>
              <a:rPr lang="nl-NL" dirty="0"/>
              <a:t>Ontwikkelingen in het onderwijs: Meer van Waarde!  </a:t>
            </a:r>
            <a:r>
              <a:rPr lang="nl-NL" dirty="0" smtClean="0"/>
              <a:t>Advies </a:t>
            </a:r>
            <a:r>
              <a:rPr lang="nl-NL" dirty="0"/>
              <a:t>aan het HSAO</a:t>
            </a:r>
          </a:p>
        </p:txBody>
      </p:sp>
      <p:sp>
        <p:nvSpPr>
          <p:cNvPr id="6" name="Content Placeholder 5"/>
          <p:cNvSpPr>
            <a:spLocks noGrp="1"/>
          </p:cNvSpPr>
          <p:nvPr>
            <p:ph idx="1"/>
          </p:nvPr>
        </p:nvSpPr>
        <p:spPr>
          <a:xfrm>
            <a:off x="1127448" y="2780928"/>
            <a:ext cx="10440000" cy="3332082"/>
          </a:xfrm>
        </p:spPr>
        <p:txBody>
          <a:bodyPr/>
          <a:lstStyle/>
          <a:p>
            <a:pPr marL="0" indent="0">
              <a:buNone/>
            </a:pPr>
            <a:r>
              <a:rPr lang="nl-NL" dirty="0"/>
              <a:t>Drie ontwikkelingen komen samen</a:t>
            </a:r>
            <a:r>
              <a:rPr lang="nl-NL" dirty="0" smtClean="0"/>
              <a:t>:</a:t>
            </a:r>
            <a:br>
              <a:rPr lang="nl-NL" dirty="0" smtClean="0"/>
            </a:br>
            <a:endParaRPr lang="nl-NL" dirty="0"/>
          </a:p>
          <a:p>
            <a:pPr marL="514350" indent="-514350">
              <a:buAutoNum type="arabicPeriod"/>
            </a:pPr>
            <a:r>
              <a:rPr lang="nl-NL" dirty="0"/>
              <a:t>Decentralisatie en transitie van de Jeugdzorg: gemeenten worden </a:t>
            </a:r>
            <a:r>
              <a:rPr lang="nl-NL" dirty="0" smtClean="0"/>
              <a:t>verantwoordelijk</a:t>
            </a:r>
            <a:br>
              <a:rPr lang="nl-NL" dirty="0" smtClean="0"/>
            </a:br>
            <a:endParaRPr lang="nl-NL" dirty="0"/>
          </a:p>
          <a:p>
            <a:pPr marL="514350" indent="-514350">
              <a:buAutoNum type="arabicPeriod"/>
            </a:pPr>
            <a:r>
              <a:rPr lang="nl-NL" dirty="0"/>
              <a:t>Beperking van de reikwijdte van de AWBZ: extramurale zorg en ondersteuning naar de </a:t>
            </a:r>
            <a:r>
              <a:rPr lang="nl-NL" dirty="0" smtClean="0"/>
              <a:t>Wmo</a:t>
            </a:r>
            <a:br>
              <a:rPr lang="nl-NL" dirty="0" smtClean="0"/>
            </a:br>
            <a:endParaRPr lang="nl-NL" dirty="0"/>
          </a:p>
          <a:p>
            <a:pPr marL="514350" indent="-514350">
              <a:buAutoNum type="arabicPeriod"/>
            </a:pPr>
            <a:r>
              <a:rPr lang="nl-NL" dirty="0"/>
              <a:t>Participatiewet: bundelt de regelingen op het gebied van werk en inkomen</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 2 </a:t>
            </a:r>
            <a:r>
              <a:rPr lang="nl-NL" dirty="0"/>
              <a:t>Integraal sociaal werken</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9</a:t>
            </a:fld>
            <a:endParaRPr lang="nl-NL" noProof="1"/>
          </a:p>
        </p:txBody>
      </p:sp>
    </p:spTree>
    <p:extLst>
      <p:ext uri="{BB962C8B-B14F-4D97-AF65-F5344CB8AC3E}">
        <p14:creationId xmlns:p14="http://schemas.microsoft.com/office/powerpoint/2010/main" val="2862888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 Boom v1.3 (2)">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name="Presentatie Boom.potx" id="{485433ED-9691-442D-B886-348F7B84E196}" vid="{034339DF-D134-48A4-9005-66BBCB5B80D8}"/>
    </a:ext>
  </a:extLst>
</a:theme>
</file>

<file path=ppt/theme/theme2.xml><?xml version="1.0" encoding="utf-8"?>
<a:theme xmlns:a="http://schemas.openxmlformats.org/drawingml/2006/main" name="Office-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Presentatie Boom v1.3 (2)</Template>
  <TotalTime>26</TotalTime>
  <Words>312</Words>
  <Application>Microsoft Office PowerPoint</Application>
  <PresentationFormat>Breedbeeld</PresentationFormat>
  <Paragraphs>85</Paragraphs>
  <Slides>13</Slides>
  <Notes>13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vt:lpstr>
      <vt:lpstr>Calibri Light</vt:lpstr>
      <vt:lpstr>Wingdings 2</vt:lpstr>
      <vt:lpstr>Presentatie Boom v1.3 (2)</vt:lpstr>
      <vt:lpstr>Integraal sociaal werk</vt:lpstr>
      <vt:lpstr>PowerPoint-presentatie</vt:lpstr>
      <vt:lpstr>PowerPoint-presentatie</vt:lpstr>
      <vt:lpstr>Een sociaal beroep?</vt:lpstr>
      <vt:lpstr>Ontwikkelingen in het werkveld</vt:lpstr>
      <vt:lpstr>Sociale wijkteams/ gebiedsteams</vt:lpstr>
      <vt:lpstr>Arbeidsmarktsectoren: Boutellier, 2015</vt:lpstr>
      <vt:lpstr>Ondernemerschap</vt:lpstr>
      <vt:lpstr>Ontwikkelingen in het onderwijs: Meer van Waarde!  Advies aan het HSAO</vt:lpstr>
      <vt:lpstr>Competenties professional van de toekomst</vt:lpstr>
      <vt:lpstr>Social Work in een internationale context</vt:lpstr>
      <vt:lpstr>Signalering</vt:lpstr>
      <vt:lpstr>© J.C. Bakker | Boom uitgevers Amsterdam BV</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esther</dc:creator>
  <dc:description>Sjabloonversie: 1.3 - 4 december 2015_x000d_
Ontwerp: Textcetera_x000d_
Sjablonen: www.joulesunlimited.nl</dc:description>
  <cp:lastModifiedBy>Martine Harsema</cp:lastModifiedBy>
  <cp:revision>11</cp:revision>
  <dcterms:created xsi:type="dcterms:W3CDTF">2015-12-07T07:56:03Z</dcterms:created>
  <dcterms:modified xsi:type="dcterms:W3CDTF">2016-08-22T10:02:45Z</dcterms:modified>
</cp:coreProperties>
</file>