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1"/>
  </p:notesMasterIdLst>
  <p:handoutMasterIdLst>
    <p:handoutMasterId r:id="rId12"/>
  </p:handoutMasterIdLst>
  <p:sldIdLst>
    <p:sldId id="256" r:id="rId2"/>
    <p:sldId id="260" r:id="rId3"/>
    <p:sldId id="263" r:id="rId4"/>
    <p:sldId id="264" r:id="rId5"/>
    <p:sldId id="265" r:id="rId6"/>
    <p:sldId id="266" r:id="rId7"/>
    <p:sldId id="267" r:id="rId8"/>
    <p:sldId id="269" r:id="rId9"/>
    <p:sldId id="262" r:id="rId10"/>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373204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 </a:t>
            </a:r>
            <a:r>
              <a:rPr lang="nl-NL" smtClean="0"/>
              <a:t>sociaal </a:t>
            </a:r>
            <a:r>
              <a:rPr lang="nl-NL" dirty="0" smtClean="0"/>
              <a:t>werk</a:t>
            </a:r>
            <a:endParaRPr lang="nl-NL" dirty="0"/>
          </a:p>
        </p:txBody>
      </p:sp>
      <p:sp>
        <p:nvSpPr>
          <p:cNvPr id="5" name="Subtitle 4"/>
          <p:cNvSpPr>
            <a:spLocks noGrp="1"/>
          </p:cNvSpPr>
          <p:nvPr>
            <p:ph type="subTitle" idx="1"/>
          </p:nvPr>
        </p:nvSpPr>
        <p:spPr>
          <a:xfrm>
            <a:off x="1087200" y="2904948"/>
            <a:ext cx="8969240" cy="974112"/>
          </a:xfrm>
        </p:spPr>
        <p:txBody>
          <a:bodyPr/>
          <a:lstStyle/>
          <a:p>
            <a:r>
              <a:rPr lang="nl-NL" dirty="0"/>
              <a:t>Hoofdstuk </a:t>
            </a:r>
            <a:r>
              <a:rPr lang="nl-NL" dirty="0" smtClean="0"/>
              <a:t>4. </a:t>
            </a:r>
            <a:r>
              <a:rPr lang="nl-NL" dirty="0"/>
              <a:t>De burger moet aan de bak</a:t>
            </a:r>
            <a:r>
              <a:rPr lang="nl-NL" dirty="0" smtClean="0"/>
              <a:t/>
            </a:r>
            <a:br>
              <a:rPr lang="nl-NL" dirty="0" smtClean="0"/>
            </a:br>
            <a:r>
              <a:rPr lang="nl-NL" dirty="0"/>
              <a:t>De Wet Maatschappelijke Ondersteuning en Welzijn Nieuwe Stijl</a:t>
            </a:r>
          </a:p>
          <a:p>
            <a:endParaRPr lang="nl-NL" sz="2800" dirty="0"/>
          </a:p>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317309" y="188640"/>
            <a:ext cx="4554555" cy="359138"/>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2072" y="820257"/>
            <a:ext cx="6584812" cy="5918168"/>
          </a:xfrm>
          <a:prstGeom prst="rect">
            <a:avLst/>
          </a:prstGeom>
        </p:spPr>
      </p:pic>
    </p:spTree>
    <p:extLst>
      <p:ext uri="{BB962C8B-B14F-4D97-AF65-F5344CB8AC3E}">
        <p14:creationId xmlns:p14="http://schemas.microsoft.com/office/powerpoint/2010/main" val="273532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317309" y="188640"/>
            <a:ext cx="4266523" cy="359138"/>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7648" y="753580"/>
            <a:ext cx="6250635" cy="5915780"/>
          </a:xfrm>
          <a:prstGeom prst="rect">
            <a:avLst/>
          </a:prstGeom>
        </p:spPr>
      </p:pic>
    </p:spTree>
    <p:extLst>
      <p:ext uri="{BB962C8B-B14F-4D97-AF65-F5344CB8AC3E}">
        <p14:creationId xmlns:p14="http://schemas.microsoft.com/office/powerpoint/2010/main" val="1892266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06379" y="1008200"/>
            <a:ext cx="10440000" cy="1628711"/>
          </a:xfrm>
        </p:spPr>
        <p:txBody>
          <a:bodyPr/>
          <a:lstStyle/>
          <a:p>
            <a:r>
              <a:rPr lang="nl-NL" dirty="0"/>
              <a:t>Droombeelden en </a:t>
            </a:r>
            <a:r>
              <a:rPr lang="nl-NL" dirty="0" smtClean="0"/>
              <a:t>doembeelden</a:t>
            </a:r>
            <a:br>
              <a:rPr lang="nl-NL" dirty="0" smtClean="0"/>
            </a:br>
            <a:r>
              <a:rPr lang="nl-NL" i="1" dirty="0" smtClean="0"/>
              <a:t>Marcel </a:t>
            </a:r>
            <a:r>
              <a:rPr lang="nl-NL" i="1" dirty="0" err="1" smtClean="0"/>
              <a:t>Spierts</a:t>
            </a:r>
            <a:endParaRPr lang="nl-NL" i="1" dirty="0"/>
          </a:p>
        </p:txBody>
      </p:sp>
      <p:sp>
        <p:nvSpPr>
          <p:cNvPr id="6" name="Content Placeholder 5"/>
          <p:cNvSpPr>
            <a:spLocks noGrp="1"/>
          </p:cNvSpPr>
          <p:nvPr>
            <p:ph idx="1"/>
          </p:nvPr>
        </p:nvSpPr>
        <p:spPr>
          <a:xfrm>
            <a:off x="1106379" y="2852936"/>
            <a:ext cx="10440000" cy="3116058"/>
          </a:xfrm>
        </p:spPr>
        <p:txBody>
          <a:bodyPr/>
          <a:lstStyle/>
          <a:p>
            <a:r>
              <a:rPr lang="nl-NL" dirty="0"/>
              <a:t>Droombeeld: k</a:t>
            </a:r>
            <a:r>
              <a:rPr lang="nl-NL" dirty="0" smtClean="0"/>
              <a:t>abinet </a:t>
            </a:r>
            <a:r>
              <a:rPr lang="nl-NL" dirty="0"/>
              <a:t>en gemeenten hebben hoge verwachtingen van de Participatiesamenleving. </a:t>
            </a:r>
            <a:r>
              <a:rPr lang="nl-NL" dirty="0" smtClean="0"/>
              <a:t/>
            </a:r>
            <a:br>
              <a:rPr lang="nl-NL" dirty="0" smtClean="0"/>
            </a:br>
            <a:r>
              <a:rPr lang="nl-NL" dirty="0" smtClean="0"/>
              <a:t>Familie</a:t>
            </a:r>
            <a:r>
              <a:rPr lang="nl-NL" dirty="0"/>
              <a:t>, vrienden en buren die voor elkaar zorgen. Gericht op zelfstandigheid, zelfredzaamheid en samenredzaamheid. Het </a:t>
            </a:r>
            <a:r>
              <a:rPr lang="nl-NL" dirty="0" smtClean="0"/>
              <a:t>keukentafelgesprek </a:t>
            </a:r>
            <a:r>
              <a:rPr lang="nl-NL" dirty="0"/>
              <a:t>brengt in kaart waar nog professionele hulp noodzakelijk is</a:t>
            </a:r>
            <a:r>
              <a:rPr lang="nl-NL" dirty="0" smtClean="0"/>
              <a:t>.</a:t>
            </a:r>
            <a:br>
              <a:rPr lang="nl-NL" dirty="0" smtClean="0"/>
            </a:br>
            <a:endParaRPr lang="nl-NL" dirty="0"/>
          </a:p>
          <a:p>
            <a:r>
              <a:rPr lang="nl-NL" dirty="0"/>
              <a:t>Doembeeld: </a:t>
            </a:r>
            <a:r>
              <a:rPr lang="nl-NL" dirty="0" smtClean="0"/>
              <a:t>de </a:t>
            </a:r>
            <a:r>
              <a:rPr lang="nl-NL" dirty="0"/>
              <a:t>afhankelijkheid van burgers van de overheid neemt toe. De overheid bepaalt wie extra hulp moet krijgen, maar de bezuinigingen maken dit lang niet altijd mogelijk. Naast de afhankelijkheid van de overheid wordt men nu ook nog afhankelijk van naasten en buren.</a:t>
            </a:r>
          </a:p>
          <a:p>
            <a:endParaRPr lang="nl-NL" dirty="0"/>
          </a:p>
        </p:txBody>
      </p:sp>
      <p:sp>
        <p:nvSpPr>
          <p:cNvPr id="7" name="Text Placeholder 6"/>
          <p:cNvSpPr>
            <a:spLocks noGrp="1"/>
          </p:cNvSpPr>
          <p:nvPr>
            <p:ph type="body" sz="quarter" idx="13"/>
          </p:nvPr>
        </p:nvSpPr>
        <p:spPr>
          <a:xfrm>
            <a:off x="317309" y="187778"/>
            <a:ext cx="4194515" cy="360902"/>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Wmo en WNS vragen om een cultuuromslag</a:t>
            </a:r>
          </a:p>
        </p:txBody>
      </p:sp>
      <p:sp>
        <p:nvSpPr>
          <p:cNvPr id="6" name="Content Placeholder 5"/>
          <p:cNvSpPr>
            <a:spLocks noGrp="1"/>
          </p:cNvSpPr>
          <p:nvPr>
            <p:ph idx="1"/>
          </p:nvPr>
        </p:nvSpPr>
        <p:spPr/>
        <p:txBody>
          <a:bodyPr/>
          <a:lstStyle/>
          <a:p>
            <a:pPr>
              <a:lnSpc>
                <a:spcPct val="200000"/>
              </a:lnSpc>
            </a:pPr>
            <a:r>
              <a:rPr lang="nl-NL" dirty="0"/>
              <a:t>Er is sprake van een </a:t>
            </a:r>
            <a:r>
              <a:rPr lang="nl-NL" dirty="0" smtClean="0"/>
              <a:t>paradigmaverandering</a:t>
            </a:r>
            <a:r>
              <a:rPr lang="nl-NL" dirty="0"/>
              <a:t>:</a:t>
            </a:r>
          </a:p>
          <a:p>
            <a:pPr lvl="1">
              <a:lnSpc>
                <a:spcPct val="200000"/>
              </a:lnSpc>
            </a:pPr>
            <a:r>
              <a:rPr lang="nl-NL" dirty="0"/>
              <a:t>Van aanbodgericht naar </a:t>
            </a:r>
            <a:r>
              <a:rPr lang="nl-NL" dirty="0" smtClean="0"/>
              <a:t>vraaggericht</a:t>
            </a:r>
            <a:endParaRPr lang="nl-NL" dirty="0"/>
          </a:p>
          <a:p>
            <a:pPr lvl="1">
              <a:lnSpc>
                <a:spcPct val="200000"/>
              </a:lnSpc>
            </a:pPr>
            <a:r>
              <a:rPr lang="nl-NL" dirty="0"/>
              <a:t>Van aandacht voor de problemen naar aandacht voor wat er wel goed </a:t>
            </a:r>
            <a:r>
              <a:rPr lang="nl-NL" dirty="0" smtClean="0"/>
              <a:t>gaat</a:t>
            </a:r>
            <a:endParaRPr lang="nl-NL" dirty="0"/>
          </a:p>
          <a:p>
            <a:pPr lvl="1">
              <a:lnSpc>
                <a:spcPct val="200000"/>
              </a:lnSpc>
            </a:pPr>
            <a:r>
              <a:rPr lang="nl-NL" dirty="0" smtClean="0"/>
              <a:t>Van de </a:t>
            </a:r>
            <a:r>
              <a:rPr lang="nl-NL" dirty="0"/>
              <a:t>klant als expert t.a.v. zijn eigen situatie, </a:t>
            </a:r>
            <a:r>
              <a:rPr lang="nl-NL" dirty="0" smtClean="0"/>
              <a:t>naar de </a:t>
            </a:r>
            <a:r>
              <a:rPr lang="nl-NL" dirty="0"/>
              <a:t>professional als expert in het vragen stellen.</a:t>
            </a:r>
          </a:p>
          <a:p>
            <a:pPr lvl="1">
              <a:lnSpc>
                <a:spcPct val="200000"/>
              </a:lnSpc>
            </a:pPr>
            <a:r>
              <a:rPr lang="nl-NL" dirty="0"/>
              <a:t>Van een individuele naar een integrale aanpak</a:t>
            </a:r>
          </a:p>
          <a:p>
            <a:pPr lvl="1">
              <a:lnSpc>
                <a:spcPct val="200000"/>
              </a:lnSpc>
            </a:pPr>
            <a:r>
              <a:rPr lang="nl-NL" dirty="0"/>
              <a:t>Van specialistische ondersteuning naar ondersteuning vanuit informele projecten uit de buurt, indien mogelijk</a:t>
            </a:r>
          </a:p>
          <a:p>
            <a:endParaRPr lang="nl-NL" dirty="0"/>
          </a:p>
        </p:txBody>
      </p:sp>
      <p:sp>
        <p:nvSpPr>
          <p:cNvPr id="7" name="Text Placeholder 6"/>
          <p:cNvSpPr>
            <a:spLocks noGrp="1"/>
          </p:cNvSpPr>
          <p:nvPr>
            <p:ph type="body" sz="quarter" idx="13"/>
          </p:nvPr>
        </p:nvSpPr>
        <p:spPr>
          <a:xfrm>
            <a:off x="317309" y="187778"/>
            <a:ext cx="4194515" cy="360902"/>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Tree>
    <p:extLst>
      <p:ext uri="{BB962C8B-B14F-4D97-AF65-F5344CB8AC3E}">
        <p14:creationId xmlns:p14="http://schemas.microsoft.com/office/powerpoint/2010/main" val="1241946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Kanttekeningen bij de Wmo i.v.m. </a:t>
            </a:r>
            <a:r>
              <a:rPr lang="nl-NL" dirty="0" smtClean="0"/>
              <a:t>bezuinigingen</a:t>
            </a:r>
            <a:endParaRPr lang="nl-NL" dirty="0"/>
          </a:p>
        </p:txBody>
      </p:sp>
      <p:sp>
        <p:nvSpPr>
          <p:cNvPr id="6" name="Content Placeholder 5"/>
          <p:cNvSpPr>
            <a:spLocks noGrp="1"/>
          </p:cNvSpPr>
          <p:nvPr>
            <p:ph idx="1"/>
          </p:nvPr>
        </p:nvSpPr>
        <p:spPr/>
        <p:txBody>
          <a:bodyPr/>
          <a:lstStyle/>
          <a:p>
            <a:pPr>
              <a:lnSpc>
                <a:spcPct val="200000"/>
              </a:lnSpc>
            </a:pPr>
            <a:r>
              <a:rPr lang="nl-NL" dirty="0"/>
              <a:t>Gemeenten krijgen meer taken en minder geld</a:t>
            </a:r>
          </a:p>
          <a:p>
            <a:pPr>
              <a:lnSpc>
                <a:spcPct val="200000"/>
              </a:lnSpc>
            </a:pPr>
            <a:r>
              <a:rPr lang="nl-NL" dirty="0"/>
              <a:t>De kwetsbare burger kan afhankelijk worden van liefdadigheid</a:t>
            </a:r>
          </a:p>
          <a:p>
            <a:pPr>
              <a:lnSpc>
                <a:spcPct val="200000"/>
              </a:lnSpc>
            </a:pPr>
            <a:r>
              <a:rPr lang="nl-NL" dirty="0"/>
              <a:t>Autonomie als ideaal, kwetsbaarheid kan schaamtegevoelens met zich </a:t>
            </a:r>
            <a:r>
              <a:rPr lang="nl-NL" dirty="0" smtClean="0"/>
              <a:t>meebrengen</a:t>
            </a:r>
            <a:endParaRPr lang="nl-NL" dirty="0"/>
          </a:p>
          <a:p>
            <a:pPr>
              <a:lnSpc>
                <a:spcPct val="200000"/>
              </a:lnSpc>
            </a:pPr>
            <a:r>
              <a:rPr lang="nl-NL" dirty="0"/>
              <a:t>Sommige burgers hebben een zwak sociaal netwerk</a:t>
            </a:r>
          </a:p>
          <a:p>
            <a:pPr>
              <a:lnSpc>
                <a:spcPct val="200000"/>
              </a:lnSpc>
            </a:pPr>
            <a:r>
              <a:rPr lang="nl-NL" dirty="0"/>
              <a:t>Wanneer mantelzorgers overvraagd worden, dreigen ze overbelast te worden</a:t>
            </a:r>
          </a:p>
          <a:p>
            <a:pPr>
              <a:lnSpc>
                <a:spcPct val="200000"/>
              </a:lnSpc>
            </a:pPr>
            <a:r>
              <a:rPr lang="nl-NL" dirty="0"/>
              <a:t>Iedereen actief op de arbeidsmarkt, weinig tijd voor zorg voor de </a:t>
            </a:r>
            <a:r>
              <a:rPr lang="nl-NL" dirty="0" smtClean="0"/>
              <a:t>naasten</a:t>
            </a:r>
            <a:endParaRPr lang="nl-NL" dirty="0"/>
          </a:p>
        </p:txBody>
      </p:sp>
      <p:sp>
        <p:nvSpPr>
          <p:cNvPr id="7" name="Text Placeholder 6"/>
          <p:cNvSpPr>
            <a:spLocks noGrp="1"/>
          </p:cNvSpPr>
          <p:nvPr>
            <p:ph type="body" sz="quarter" idx="13"/>
          </p:nvPr>
        </p:nvSpPr>
        <p:spPr>
          <a:xfrm>
            <a:off x="317309" y="187778"/>
            <a:ext cx="4194515" cy="360902"/>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Tree>
    <p:extLst>
      <p:ext uri="{BB962C8B-B14F-4D97-AF65-F5344CB8AC3E}">
        <p14:creationId xmlns:p14="http://schemas.microsoft.com/office/powerpoint/2010/main" val="1393483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27448" y="1556792"/>
            <a:ext cx="10440000" cy="938220"/>
          </a:xfrm>
        </p:spPr>
        <p:txBody>
          <a:bodyPr/>
          <a:lstStyle/>
          <a:p>
            <a:r>
              <a:rPr lang="nl-NL" dirty="0"/>
              <a:t>Bezuinigen en </a:t>
            </a:r>
            <a:r>
              <a:rPr lang="nl-NL" dirty="0" smtClean="0"/>
              <a:t>effectievere </a:t>
            </a:r>
            <a:r>
              <a:rPr lang="nl-NL" dirty="0"/>
              <a:t>aanpak </a:t>
            </a:r>
            <a:r>
              <a:rPr lang="nl-NL" dirty="0" smtClean="0"/>
              <a:t/>
            </a:r>
            <a:br>
              <a:rPr lang="nl-NL" dirty="0" smtClean="0"/>
            </a:br>
            <a:r>
              <a:rPr lang="nl-NL" dirty="0" smtClean="0"/>
              <a:t>kunnen </a:t>
            </a:r>
            <a:r>
              <a:rPr lang="nl-NL" dirty="0"/>
              <a:t>samengaan</a:t>
            </a:r>
          </a:p>
        </p:txBody>
      </p:sp>
      <p:sp>
        <p:nvSpPr>
          <p:cNvPr id="6" name="Content Placeholder 5"/>
          <p:cNvSpPr>
            <a:spLocks noGrp="1"/>
          </p:cNvSpPr>
          <p:nvPr>
            <p:ph idx="1"/>
          </p:nvPr>
        </p:nvSpPr>
        <p:spPr>
          <a:xfrm>
            <a:off x="1106379" y="2564904"/>
            <a:ext cx="10440000" cy="3404090"/>
          </a:xfrm>
        </p:spPr>
        <p:txBody>
          <a:bodyPr/>
          <a:lstStyle/>
          <a:p>
            <a:pPr>
              <a:lnSpc>
                <a:spcPct val="200000"/>
              </a:lnSpc>
            </a:pPr>
            <a:r>
              <a:rPr lang="nl-NL" dirty="0"/>
              <a:t>Gemeenten komen tot een samenhangend welzijnsbeleid</a:t>
            </a:r>
          </a:p>
          <a:p>
            <a:pPr>
              <a:lnSpc>
                <a:spcPct val="200000"/>
              </a:lnSpc>
            </a:pPr>
            <a:r>
              <a:rPr lang="nl-NL" dirty="0"/>
              <a:t>Welzijnsorganisaties gaan meer samenwerken</a:t>
            </a:r>
          </a:p>
          <a:p>
            <a:pPr>
              <a:lnSpc>
                <a:spcPct val="200000"/>
              </a:lnSpc>
            </a:pPr>
            <a:r>
              <a:rPr lang="nl-NL" dirty="0"/>
              <a:t>Vraaggericht werken en de betrokkenheid van het </a:t>
            </a:r>
            <a:r>
              <a:rPr lang="nl-NL" dirty="0" smtClean="0"/>
              <a:t>netwerk </a:t>
            </a:r>
            <a:r>
              <a:rPr lang="nl-NL" dirty="0"/>
              <a:t>kan de inzet van professionals doen afnemen</a:t>
            </a:r>
          </a:p>
        </p:txBody>
      </p:sp>
      <p:sp>
        <p:nvSpPr>
          <p:cNvPr id="7" name="Text Placeholder 6"/>
          <p:cNvSpPr>
            <a:spLocks noGrp="1"/>
          </p:cNvSpPr>
          <p:nvPr>
            <p:ph type="body" sz="quarter" idx="13"/>
          </p:nvPr>
        </p:nvSpPr>
        <p:spPr>
          <a:xfrm>
            <a:off x="317309" y="187778"/>
            <a:ext cx="4194515" cy="360902"/>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
        <p:nvSpPr>
          <p:cNvPr id="2" name="Tekstvak 1"/>
          <p:cNvSpPr txBox="1"/>
          <p:nvPr/>
        </p:nvSpPr>
        <p:spPr>
          <a:xfrm>
            <a:off x="3044039" y="4365104"/>
            <a:ext cx="5832648" cy="1477328"/>
          </a:xfrm>
          <a:prstGeom prst="rect">
            <a:avLst/>
          </a:prstGeom>
          <a:noFill/>
          <a:ln>
            <a:solidFill>
              <a:schemeClr val="accent1"/>
            </a:solidFill>
          </a:ln>
        </p:spPr>
        <p:txBody>
          <a:bodyPr wrap="square" lIns="0" tIns="0" rIns="0" bIns="0" rtlCol="0">
            <a:spAutoFit/>
          </a:bodyPr>
          <a:lstStyle/>
          <a:p>
            <a:pPr algn="ctr"/>
            <a:r>
              <a:rPr lang="nl-NL" dirty="0" smtClean="0"/>
              <a:t/>
            </a:r>
            <a:br>
              <a:rPr lang="nl-NL" dirty="0" smtClean="0"/>
            </a:br>
            <a:r>
              <a:rPr lang="nl-NL" sz="2400" dirty="0" smtClean="0">
                <a:solidFill>
                  <a:schemeClr val="accent1">
                    <a:lumMod val="75000"/>
                  </a:schemeClr>
                </a:solidFill>
              </a:rPr>
              <a:t>Voorbeeld</a:t>
            </a:r>
            <a:r>
              <a:rPr lang="nl-NL" dirty="0"/>
              <a:t/>
            </a:r>
            <a:br>
              <a:rPr lang="nl-NL" dirty="0"/>
            </a:br>
            <a:r>
              <a:rPr lang="nl-NL" dirty="0"/>
              <a:t>De Eigen Kracht-conferentie, voor 100 gezinnen met problemen kan tot 4,8 miljoen euro bespaard worden</a:t>
            </a:r>
            <a:r>
              <a:rPr lang="nl-NL" dirty="0" smtClean="0"/>
              <a:t>!</a:t>
            </a:r>
            <a:br>
              <a:rPr lang="nl-NL" dirty="0" smtClean="0"/>
            </a:br>
            <a:endParaRPr lang="nl-NL" dirty="0"/>
          </a:p>
        </p:txBody>
      </p:sp>
    </p:spTree>
    <p:extLst>
      <p:ext uri="{BB962C8B-B14F-4D97-AF65-F5344CB8AC3E}">
        <p14:creationId xmlns:p14="http://schemas.microsoft.com/office/powerpoint/2010/main" val="560662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27448" y="1556792"/>
            <a:ext cx="10440000" cy="938220"/>
          </a:xfrm>
        </p:spPr>
        <p:txBody>
          <a:bodyPr/>
          <a:lstStyle/>
          <a:p>
            <a:r>
              <a:rPr lang="nl-NL" dirty="0"/>
              <a:t>Raakvlakken tussen de Constructieve Benadering en de Wmo</a:t>
            </a:r>
          </a:p>
        </p:txBody>
      </p:sp>
      <p:sp>
        <p:nvSpPr>
          <p:cNvPr id="6" name="Content Placeholder 5"/>
          <p:cNvSpPr>
            <a:spLocks noGrp="1"/>
          </p:cNvSpPr>
          <p:nvPr>
            <p:ph idx="1"/>
          </p:nvPr>
        </p:nvSpPr>
        <p:spPr>
          <a:xfrm>
            <a:off x="1106379" y="2564904"/>
            <a:ext cx="10440000" cy="3404090"/>
          </a:xfrm>
        </p:spPr>
        <p:txBody>
          <a:bodyPr/>
          <a:lstStyle/>
          <a:p>
            <a:pPr>
              <a:lnSpc>
                <a:spcPct val="200000"/>
              </a:lnSpc>
            </a:pPr>
            <a:r>
              <a:rPr lang="nl-NL" dirty="0"/>
              <a:t>Focus op oplossingen in plaats van op problemen</a:t>
            </a:r>
          </a:p>
          <a:p>
            <a:pPr>
              <a:lnSpc>
                <a:spcPct val="200000"/>
              </a:lnSpc>
            </a:pPr>
            <a:r>
              <a:rPr lang="nl-NL" dirty="0"/>
              <a:t>Het belang van </a:t>
            </a:r>
            <a:r>
              <a:rPr lang="nl-NL" dirty="0" smtClean="0"/>
              <a:t>taal: </a:t>
            </a:r>
            <a:r>
              <a:rPr lang="nl-NL" dirty="0"/>
              <a:t>in samenspraak met de klant wordt een positief perspectief ontwikkeld</a:t>
            </a:r>
          </a:p>
          <a:p>
            <a:pPr>
              <a:lnSpc>
                <a:spcPct val="200000"/>
              </a:lnSpc>
            </a:pPr>
            <a:r>
              <a:rPr lang="nl-NL" dirty="0"/>
              <a:t>De Eigen Kracht van de burger en zijn netwerk vormen het uitgangspunt</a:t>
            </a:r>
          </a:p>
          <a:p>
            <a:pPr>
              <a:lnSpc>
                <a:spcPct val="200000"/>
              </a:lnSpc>
            </a:pPr>
            <a:r>
              <a:rPr lang="nl-NL" dirty="0"/>
              <a:t>De professional zoekt de dialoog met de burger(s)</a:t>
            </a:r>
          </a:p>
          <a:p>
            <a:pPr>
              <a:lnSpc>
                <a:spcPct val="200000"/>
              </a:lnSpc>
            </a:pPr>
            <a:r>
              <a:rPr lang="nl-NL" dirty="0"/>
              <a:t>Zoeken naar verbindingen tussen het informele en het formele </a:t>
            </a:r>
            <a:r>
              <a:rPr lang="nl-NL" dirty="0" smtClean="0"/>
              <a:t>netwerk</a:t>
            </a:r>
            <a:endParaRPr lang="nl-NL" dirty="0"/>
          </a:p>
        </p:txBody>
      </p:sp>
      <p:sp>
        <p:nvSpPr>
          <p:cNvPr id="7" name="Text Placeholder 6"/>
          <p:cNvSpPr>
            <a:spLocks noGrp="1"/>
          </p:cNvSpPr>
          <p:nvPr>
            <p:ph type="body" sz="quarter" idx="13"/>
          </p:nvPr>
        </p:nvSpPr>
        <p:spPr>
          <a:xfrm>
            <a:off x="317309" y="187778"/>
            <a:ext cx="4194515" cy="360902"/>
          </a:xfrm>
        </p:spPr>
        <p:txBody>
          <a:bodyPr/>
          <a:lstStyle/>
          <a:p>
            <a:r>
              <a:rPr lang="nl-NL" dirty="0"/>
              <a:t>Hoofdstuk 4. De burger moet aan de bak</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Tree>
    <p:extLst>
      <p:ext uri="{BB962C8B-B14F-4D97-AF65-F5344CB8AC3E}">
        <p14:creationId xmlns:p14="http://schemas.microsoft.com/office/powerpoint/2010/main" val="3166724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a:t>
            </a:r>
            <a:r>
              <a:rPr lang="nl-NL" dirty="0"/>
              <a:t>J.C. </a:t>
            </a:r>
            <a:r>
              <a:rPr lang="nl-NL"/>
              <a:t>Bakker </a:t>
            </a:r>
            <a:r>
              <a:rPr lang="nl-NL" dirty="0" smtClean="0"/>
              <a:t>|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39</TotalTime>
  <Words>400</Words>
  <Application>Microsoft Office PowerPoint</Application>
  <PresentationFormat>Breedbeeld</PresentationFormat>
  <Paragraphs>55</Paragraphs>
  <Slides>9</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Wingdings 2</vt:lpstr>
      <vt:lpstr>Presentatie Boom v1.3 (2)</vt:lpstr>
      <vt:lpstr>Integraal sociaal werk</vt:lpstr>
      <vt:lpstr>PowerPoint-presentatie</vt:lpstr>
      <vt:lpstr>PowerPoint-presentatie</vt:lpstr>
      <vt:lpstr>Droombeelden en doembeelden Marcel Spierts</vt:lpstr>
      <vt:lpstr>Wmo en WNS vragen om een cultuuromslag</vt:lpstr>
      <vt:lpstr>Kanttekeningen bij de Wmo i.v.m. bezuinigingen</vt:lpstr>
      <vt:lpstr>Bezuinigen en effectievere aanpak  kunnen samengaan</vt:lpstr>
      <vt:lpstr>Raakvlakken tussen de Constructieve Benadering en de Wmo</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12</cp:revision>
  <dcterms:created xsi:type="dcterms:W3CDTF">2015-12-07T07:56:03Z</dcterms:created>
  <dcterms:modified xsi:type="dcterms:W3CDTF">2016-08-22T10:03:14Z</dcterms:modified>
</cp:coreProperties>
</file>