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6"/>
  </p:notesMasterIdLst>
  <p:handoutMasterIdLst>
    <p:handoutMasterId r:id="rId17"/>
  </p:handout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62" r:id="rId15"/>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 s</a:t>
            </a:r>
            <a:r>
              <a:rPr lang="nl-NL" smtClean="0"/>
              <a:t>ociaal </a:t>
            </a:r>
            <a:r>
              <a:rPr lang="nl-NL" dirty="0" smtClean="0"/>
              <a:t>werk</a:t>
            </a:r>
            <a:endParaRPr lang="nl-NL" dirty="0"/>
          </a:p>
        </p:txBody>
      </p:sp>
      <p:sp>
        <p:nvSpPr>
          <p:cNvPr id="5" name="Subtitle 4"/>
          <p:cNvSpPr>
            <a:spLocks noGrp="1"/>
          </p:cNvSpPr>
          <p:nvPr>
            <p:ph type="subTitle" idx="1"/>
          </p:nvPr>
        </p:nvSpPr>
        <p:spPr>
          <a:xfrm>
            <a:off x="1087200" y="2904948"/>
            <a:ext cx="8969240" cy="974112"/>
          </a:xfrm>
        </p:spPr>
        <p:txBody>
          <a:bodyPr/>
          <a:lstStyle/>
          <a:p>
            <a:r>
              <a:rPr lang="nl-NL" dirty="0"/>
              <a:t>Hoofdstuk 6</a:t>
            </a:r>
            <a:r>
              <a:rPr lang="nl-NL" dirty="0" smtClean="0"/>
              <a:t>. </a:t>
            </a:r>
            <a:r>
              <a:rPr lang="en-GB" dirty="0" err="1"/>
              <a:t>Werken</a:t>
            </a:r>
            <a:r>
              <a:rPr lang="en-GB" dirty="0"/>
              <a:t> met </a:t>
            </a:r>
            <a:r>
              <a:rPr lang="en-GB" dirty="0" err="1"/>
              <a:t>beperkt</a:t>
            </a:r>
            <a:r>
              <a:rPr lang="en-GB" dirty="0"/>
              <a:t> </a:t>
            </a:r>
            <a:r>
              <a:rPr lang="en-GB" dirty="0" err="1"/>
              <a:t>kapitaal</a:t>
            </a:r>
            <a:r>
              <a:rPr lang="nl-NL" dirty="0" smtClean="0"/>
              <a:t/>
            </a:r>
            <a:br>
              <a:rPr lang="nl-NL" dirty="0" smtClean="0"/>
            </a:br>
            <a:r>
              <a:rPr lang="en-GB" dirty="0" err="1"/>
              <a:t>Maatschappelijke</a:t>
            </a:r>
            <a:r>
              <a:rPr lang="en-GB" dirty="0"/>
              <a:t>  </a:t>
            </a:r>
            <a:r>
              <a:rPr lang="en-GB" dirty="0" err="1"/>
              <a:t>kwetsbaarheid</a:t>
            </a:r>
            <a:endParaRPr lang="en-GB" dirty="0"/>
          </a:p>
          <a:p>
            <a:endParaRPr lang="nl-NL" sz="2800" dirty="0"/>
          </a:p>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Mensen</a:t>
            </a:r>
            <a:r>
              <a:rPr lang="en-GB" dirty="0"/>
              <a:t> ‘</a:t>
            </a:r>
            <a:r>
              <a:rPr lang="en-GB" dirty="0" err="1"/>
              <a:t>aan</a:t>
            </a:r>
            <a:r>
              <a:rPr lang="en-GB" dirty="0"/>
              <a:t>’ </a:t>
            </a:r>
            <a:r>
              <a:rPr lang="en-GB" dirty="0" err="1"/>
              <a:t>hun</a:t>
            </a:r>
            <a:r>
              <a:rPr lang="en-GB" dirty="0"/>
              <a:t> </a:t>
            </a:r>
            <a:r>
              <a:rPr lang="en-GB" dirty="0" err="1"/>
              <a:t>rechten</a:t>
            </a:r>
            <a:r>
              <a:rPr lang="en-GB" dirty="0"/>
              <a:t> </a:t>
            </a:r>
            <a:r>
              <a:rPr lang="en-GB" dirty="0" err="1"/>
              <a:t>helpen</a:t>
            </a:r>
            <a:endParaRPr lang="nl-NL" dirty="0"/>
          </a:p>
        </p:txBody>
      </p:sp>
      <p:sp>
        <p:nvSpPr>
          <p:cNvPr id="6" name="Content Placeholder 5"/>
          <p:cNvSpPr>
            <a:spLocks noGrp="1"/>
          </p:cNvSpPr>
          <p:nvPr>
            <p:ph idx="1"/>
          </p:nvPr>
        </p:nvSpPr>
        <p:spPr/>
        <p:txBody>
          <a:bodyPr/>
          <a:lstStyle/>
          <a:p>
            <a:pPr marL="0" indent="0">
              <a:buNone/>
            </a:pPr>
            <a:r>
              <a:rPr lang="nl-NL" dirty="0" smtClean="0"/>
              <a:t>Kenmerk</a:t>
            </a:r>
            <a:br>
              <a:rPr lang="nl-NL" dirty="0" smtClean="0"/>
            </a:br>
            <a:endParaRPr lang="nl-NL" dirty="0"/>
          </a:p>
          <a:p>
            <a:r>
              <a:rPr lang="nl-NL" dirty="0"/>
              <a:t>Professionals zorgen ervoor dat cliënten hun rechten verkrijgen </a:t>
            </a:r>
            <a:br>
              <a:rPr lang="nl-NL" dirty="0"/>
            </a:br>
            <a:r>
              <a:rPr lang="nl-NL" dirty="0"/>
              <a:t>(fiscale toeslagen, voorzieningen, woning, werk, uitkeringen)</a:t>
            </a:r>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10</a:t>
            </a:fld>
            <a:endParaRPr lang="nl-NL" noProof="1"/>
          </a:p>
        </p:txBody>
      </p:sp>
    </p:spTree>
    <p:extLst>
      <p:ext uri="{BB962C8B-B14F-4D97-AF65-F5344CB8AC3E}">
        <p14:creationId xmlns:p14="http://schemas.microsoft.com/office/powerpoint/2010/main" val="2782592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Mensen</a:t>
            </a:r>
            <a:r>
              <a:rPr lang="en-GB" dirty="0"/>
              <a:t> ‘tot’ </a:t>
            </a:r>
            <a:r>
              <a:rPr lang="en-GB" dirty="0" err="1"/>
              <a:t>hun</a:t>
            </a:r>
            <a:r>
              <a:rPr lang="en-GB" dirty="0"/>
              <a:t>  </a:t>
            </a:r>
            <a:r>
              <a:rPr lang="en-GB" dirty="0" err="1"/>
              <a:t>rechten</a:t>
            </a:r>
            <a:r>
              <a:rPr lang="en-GB" dirty="0"/>
              <a:t> </a:t>
            </a:r>
            <a:r>
              <a:rPr lang="en-GB" dirty="0" err="1"/>
              <a:t>helpen</a:t>
            </a:r>
            <a:endParaRPr lang="nl-NL" dirty="0"/>
          </a:p>
        </p:txBody>
      </p:sp>
      <p:sp>
        <p:nvSpPr>
          <p:cNvPr id="6" name="Content Placeholder 5"/>
          <p:cNvSpPr>
            <a:spLocks noGrp="1"/>
          </p:cNvSpPr>
          <p:nvPr>
            <p:ph idx="1"/>
          </p:nvPr>
        </p:nvSpPr>
        <p:spPr/>
        <p:txBody>
          <a:bodyPr/>
          <a:lstStyle/>
          <a:p>
            <a:r>
              <a:rPr lang="nl-NL" dirty="0"/>
              <a:t>Rol professionals: cliënten leren zelf hun rechten verwerven  </a:t>
            </a:r>
            <a:br>
              <a:rPr lang="nl-NL" dirty="0"/>
            </a:br>
            <a:r>
              <a:rPr lang="nl-NL" dirty="0"/>
              <a:t>door: coaching, trainingen, cursussen</a:t>
            </a:r>
            <a:br>
              <a:rPr lang="nl-NL" dirty="0"/>
            </a:br>
            <a:endParaRPr lang="nl-NL" dirty="0"/>
          </a:p>
          <a:p>
            <a:r>
              <a:rPr lang="nl-NL" dirty="0"/>
              <a:t>Ondersteunende methoden: </a:t>
            </a:r>
            <a:br>
              <a:rPr lang="nl-NL" dirty="0"/>
            </a:br>
            <a:r>
              <a:rPr lang="nl-NL" dirty="0"/>
              <a:t>principes van volwassenenonderwijs </a:t>
            </a:r>
            <a:br>
              <a:rPr lang="nl-NL" dirty="0"/>
            </a:br>
            <a:r>
              <a:rPr lang="nl-NL" dirty="0"/>
              <a:t>(interactief, aansluiten bij behoeften en competenties, variatie in </a:t>
            </a:r>
            <a:r>
              <a:rPr lang="nl-NL" dirty="0" err="1"/>
              <a:t>lesvormen</a:t>
            </a:r>
            <a:r>
              <a:rPr lang="nl-NL" dirty="0"/>
              <a:t>) </a:t>
            </a:r>
            <a:br>
              <a:rPr lang="nl-NL" dirty="0"/>
            </a:br>
            <a:endParaRPr lang="nl-NL" dirty="0"/>
          </a:p>
          <a:p>
            <a:r>
              <a:rPr lang="nl-NL" dirty="0"/>
              <a:t>Gericht op: zelfvertrouwen en vaardigheden</a:t>
            </a:r>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11</a:t>
            </a:fld>
            <a:endParaRPr lang="nl-NL" noProof="1"/>
          </a:p>
        </p:txBody>
      </p:sp>
    </p:spTree>
    <p:extLst>
      <p:ext uri="{BB962C8B-B14F-4D97-AF65-F5344CB8AC3E}">
        <p14:creationId xmlns:p14="http://schemas.microsoft.com/office/powerpoint/2010/main" val="264171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Samenvatting</a:t>
            </a:r>
            <a:endParaRPr lang="nl-NL" dirty="0"/>
          </a:p>
        </p:txBody>
      </p:sp>
      <p:sp>
        <p:nvSpPr>
          <p:cNvPr id="6" name="Content Placeholder 5"/>
          <p:cNvSpPr>
            <a:spLocks noGrp="1"/>
          </p:cNvSpPr>
          <p:nvPr>
            <p:ph idx="1"/>
          </p:nvPr>
        </p:nvSpPr>
        <p:spPr/>
        <p:txBody>
          <a:bodyPr/>
          <a:lstStyle/>
          <a:p>
            <a:pPr marL="0" indent="0">
              <a:buNone/>
            </a:pPr>
            <a:r>
              <a:rPr lang="en-GB" b="1" dirty="0" err="1"/>
              <a:t>Sociologie</a:t>
            </a:r>
            <a:r>
              <a:rPr lang="en-GB" b="1" dirty="0"/>
              <a:t> </a:t>
            </a:r>
          </a:p>
          <a:p>
            <a:r>
              <a:rPr lang="en-GB" dirty="0" err="1"/>
              <a:t>Introductie</a:t>
            </a:r>
            <a:r>
              <a:rPr lang="en-GB" dirty="0"/>
              <a:t> in </a:t>
            </a:r>
            <a:r>
              <a:rPr lang="en-GB" dirty="0" err="1"/>
              <a:t>begrippen</a:t>
            </a:r>
            <a:endParaRPr lang="en-GB" dirty="0"/>
          </a:p>
          <a:p>
            <a:r>
              <a:rPr lang="en-GB" dirty="0" err="1"/>
              <a:t>Kennis</a:t>
            </a:r>
            <a:r>
              <a:rPr lang="en-GB" dirty="0"/>
              <a:t> van </a:t>
            </a:r>
            <a:r>
              <a:rPr lang="en-GB" dirty="0" err="1"/>
              <a:t>kwetsbaarheid</a:t>
            </a:r>
            <a:endParaRPr lang="en-GB" dirty="0"/>
          </a:p>
          <a:p>
            <a:r>
              <a:rPr lang="en-GB" dirty="0" err="1"/>
              <a:t>Onderscheid</a:t>
            </a:r>
            <a:r>
              <a:rPr lang="en-GB" dirty="0"/>
              <a:t> </a:t>
            </a:r>
            <a:r>
              <a:rPr lang="en-GB" dirty="0" err="1"/>
              <a:t>armoede</a:t>
            </a:r>
            <a:r>
              <a:rPr lang="en-GB" dirty="0"/>
              <a:t> en </a:t>
            </a:r>
            <a:r>
              <a:rPr lang="en-GB" dirty="0" err="1"/>
              <a:t>kwetsbaarheid</a:t>
            </a:r>
            <a:endParaRPr lang="en-GB" dirty="0"/>
          </a:p>
          <a:p>
            <a:pPr marL="0" indent="0">
              <a:buNone/>
            </a:pPr>
            <a:endParaRPr lang="en-GB" dirty="0"/>
          </a:p>
          <a:p>
            <a:pPr marL="0" indent="0">
              <a:buNone/>
            </a:pPr>
            <a:r>
              <a:rPr lang="en-GB" b="1" dirty="0" err="1"/>
              <a:t>Agogie</a:t>
            </a:r>
            <a:endParaRPr lang="en-GB" b="1" dirty="0"/>
          </a:p>
          <a:p>
            <a:r>
              <a:rPr lang="en-GB" dirty="0" err="1"/>
              <a:t>Introductie</a:t>
            </a:r>
            <a:r>
              <a:rPr lang="en-GB" dirty="0"/>
              <a:t> in </a:t>
            </a:r>
            <a:r>
              <a:rPr lang="en-GB" dirty="0" smtClean="0"/>
              <a:t>asset-</a:t>
            </a:r>
            <a:r>
              <a:rPr lang="en-GB" dirty="0" err="1" smtClean="0"/>
              <a:t>theorie</a:t>
            </a:r>
            <a:endParaRPr lang="en-GB" dirty="0"/>
          </a:p>
          <a:p>
            <a:r>
              <a:rPr lang="en-GB" dirty="0" err="1"/>
              <a:t>Begrippen</a:t>
            </a:r>
            <a:r>
              <a:rPr lang="en-GB" dirty="0"/>
              <a:t>: </a:t>
            </a:r>
            <a:r>
              <a:rPr lang="en-GB" dirty="0" err="1" smtClean="0"/>
              <a:t>mensen</a:t>
            </a:r>
            <a:r>
              <a:rPr lang="en-GB" dirty="0" smtClean="0"/>
              <a:t> </a:t>
            </a:r>
            <a:r>
              <a:rPr lang="en-GB" dirty="0"/>
              <a:t>‘</a:t>
            </a:r>
            <a:r>
              <a:rPr lang="en-GB" dirty="0" err="1"/>
              <a:t>aan</a:t>
            </a:r>
            <a:r>
              <a:rPr lang="en-GB" dirty="0"/>
              <a:t>’ en ‘tot’ </a:t>
            </a:r>
            <a:r>
              <a:rPr lang="en-GB" dirty="0" err="1"/>
              <a:t>hun</a:t>
            </a:r>
            <a:r>
              <a:rPr lang="en-GB" dirty="0"/>
              <a:t> </a:t>
            </a:r>
            <a:r>
              <a:rPr lang="en-GB" dirty="0" err="1"/>
              <a:t>rechten</a:t>
            </a:r>
            <a:r>
              <a:rPr lang="en-GB" dirty="0"/>
              <a:t> </a:t>
            </a:r>
            <a:r>
              <a:rPr lang="en-GB" dirty="0" err="1"/>
              <a:t>helpen</a:t>
            </a:r>
            <a:endParaRPr lang="en-GB" dirty="0"/>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12</a:t>
            </a:fld>
            <a:endParaRPr lang="nl-NL" noProof="1"/>
          </a:p>
        </p:txBody>
      </p:sp>
    </p:spTree>
    <p:extLst>
      <p:ext uri="{BB962C8B-B14F-4D97-AF65-F5344CB8AC3E}">
        <p14:creationId xmlns:p14="http://schemas.microsoft.com/office/powerpoint/2010/main" val="1624841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Discussiepunten</a:t>
            </a:r>
            <a:endParaRPr lang="nl-NL" dirty="0"/>
          </a:p>
        </p:txBody>
      </p:sp>
      <p:sp>
        <p:nvSpPr>
          <p:cNvPr id="6" name="Content Placeholder 5"/>
          <p:cNvSpPr>
            <a:spLocks noGrp="1"/>
          </p:cNvSpPr>
          <p:nvPr>
            <p:ph idx="1"/>
          </p:nvPr>
        </p:nvSpPr>
        <p:spPr/>
        <p:txBody>
          <a:bodyPr/>
          <a:lstStyle/>
          <a:p>
            <a:r>
              <a:rPr lang="en-GB" dirty="0"/>
              <a:t>Welk </a:t>
            </a:r>
            <a:r>
              <a:rPr lang="en-GB" dirty="0" err="1" smtClean="0"/>
              <a:t>perspectief</a:t>
            </a:r>
            <a:r>
              <a:rPr lang="en-GB" dirty="0" smtClean="0"/>
              <a:t> </a:t>
            </a:r>
            <a:r>
              <a:rPr lang="en-GB" dirty="0" err="1"/>
              <a:t>biedt</a:t>
            </a:r>
            <a:r>
              <a:rPr lang="en-GB" dirty="0"/>
              <a:t> de </a:t>
            </a:r>
            <a:r>
              <a:rPr lang="en-GB" dirty="0" smtClean="0"/>
              <a:t>asset-</a:t>
            </a:r>
            <a:r>
              <a:rPr lang="en-GB" dirty="0" err="1" smtClean="0"/>
              <a:t>theorie</a:t>
            </a:r>
            <a:r>
              <a:rPr lang="en-GB" dirty="0" smtClean="0"/>
              <a:t>?</a:t>
            </a:r>
            <a:br>
              <a:rPr lang="en-GB" dirty="0" smtClean="0"/>
            </a:br>
            <a:endParaRPr lang="en-GB" dirty="0"/>
          </a:p>
          <a:p>
            <a:r>
              <a:rPr lang="en-GB" dirty="0"/>
              <a:t>Assets </a:t>
            </a:r>
            <a:r>
              <a:rPr lang="en-GB" dirty="0" err="1"/>
              <a:t>behouden</a:t>
            </a:r>
            <a:r>
              <a:rPr lang="en-GB" dirty="0"/>
              <a:t> of assets ‘</a:t>
            </a:r>
            <a:r>
              <a:rPr lang="en-GB" dirty="0" err="1"/>
              <a:t>opeten</a:t>
            </a:r>
            <a:r>
              <a:rPr lang="en-GB" dirty="0" smtClean="0"/>
              <a:t>’?</a:t>
            </a:r>
            <a:br>
              <a:rPr lang="en-GB" dirty="0" smtClean="0"/>
            </a:br>
            <a:endParaRPr lang="en-GB" dirty="0"/>
          </a:p>
          <a:p>
            <a:r>
              <a:rPr lang="en-GB" dirty="0" err="1"/>
              <a:t>Armoede</a:t>
            </a:r>
            <a:r>
              <a:rPr lang="en-GB" dirty="0"/>
              <a:t> </a:t>
            </a:r>
            <a:r>
              <a:rPr lang="en-GB" dirty="0" err="1"/>
              <a:t>bestaat</a:t>
            </a:r>
            <a:r>
              <a:rPr lang="en-GB" dirty="0"/>
              <a:t> </a:t>
            </a:r>
            <a:r>
              <a:rPr lang="en-GB" dirty="0" err="1"/>
              <a:t>niet</a:t>
            </a:r>
            <a:r>
              <a:rPr lang="en-GB" dirty="0"/>
              <a:t>. </a:t>
            </a:r>
            <a:r>
              <a:rPr lang="en-GB" dirty="0" err="1"/>
              <a:t>Er</a:t>
            </a:r>
            <a:r>
              <a:rPr lang="en-GB" dirty="0"/>
              <a:t> is </a:t>
            </a:r>
            <a:r>
              <a:rPr lang="en-GB" dirty="0" err="1"/>
              <a:t>voldoende</a:t>
            </a:r>
            <a:r>
              <a:rPr lang="en-GB" dirty="0"/>
              <a:t> </a:t>
            </a:r>
            <a:r>
              <a:rPr lang="en-GB" dirty="0" err="1"/>
              <a:t>sociaal</a:t>
            </a:r>
            <a:r>
              <a:rPr lang="en-GB" dirty="0"/>
              <a:t> en </a:t>
            </a:r>
            <a:r>
              <a:rPr lang="en-GB" dirty="0" err="1"/>
              <a:t>financieel</a:t>
            </a:r>
            <a:r>
              <a:rPr lang="en-GB" dirty="0"/>
              <a:t> </a:t>
            </a:r>
            <a:r>
              <a:rPr lang="en-GB" dirty="0" err="1"/>
              <a:t>vangnet</a:t>
            </a:r>
            <a:r>
              <a:rPr lang="en-GB" dirty="0"/>
              <a:t> in Nederland</a:t>
            </a:r>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13</a:t>
            </a:fld>
            <a:endParaRPr lang="nl-NL" noProof="1"/>
          </a:p>
        </p:txBody>
      </p:sp>
    </p:spTree>
    <p:extLst>
      <p:ext uri="{BB962C8B-B14F-4D97-AF65-F5344CB8AC3E}">
        <p14:creationId xmlns:p14="http://schemas.microsoft.com/office/powerpoint/2010/main" val="244798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a:t>
            </a:r>
            <a:r>
              <a:rPr lang="nl-NL"/>
              <a:t>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Waarover</a:t>
            </a:r>
            <a:r>
              <a:rPr lang="en-GB" dirty="0"/>
              <a:t> </a:t>
            </a:r>
            <a:r>
              <a:rPr lang="en-GB" dirty="0" err="1"/>
              <a:t>gaat</a:t>
            </a:r>
            <a:r>
              <a:rPr lang="en-GB" dirty="0"/>
              <a:t> de </a:t>
            </a:r>
            <a:r>
              <a:rPr lang="en-GB" dirty="0" err="1" smtClean="0"/>
              <a:t>presentatie</a:t>
            </a:r>
            <a:r>
              <a:rPr lang="en-GB" dirty="0" smtClean="0"/>
              <a:t>?</a:t>
            </a:r>
            <a:endParaRPr lang="nl-NL" dirty="0"/>
          </a:p>
        </p:txBody>
      </p:sp>
      <p:sp>
        <p:nvSpPr>
          <p:cNvPr id="6" name="Content Placeholder 5"/>
          <p:cNvSpPr>
            <a:spLocks noGrp="1"/>
          </p:cNvSpPr>
          <p:nvPr>
            <p:ph idx="1"/>
          </p:nvPr>
        </p:nvSpPr>
        <p:spPr/>
        <p:txBody>
          <a:bodyPr/>
          <a:lstStyle/>
          <a:p>
            <a:pPr>
              <a:lnSpc>
                <a:spcPct val="150000"/>
              </a:lnSpc>
            </a:pPr>
            <a:r>
              <a:rPr lang="en-GB" dirty="0" err="1"/>
              <a:t>Begrippen</a:t>
            </a:r>
            <a:endParaRPr lang="en-GB" dirty="0"/>
          </a:p>
          <a:p>
            <a:pPr>
              <a:lnSpc>
                <a:spcPct val="150000"/>
              </a:lnSpc>
            </a:pPr>
            <a:r>
              <a:rPr lang="en-GB" dirty="0" err="1"/>
              <a:t>Wie</a:t>
            </a:r>
            <a:r>
              <a:rPr lang="en-GB" dirty="0"/>
              <a:t> </a:t>
            </a:r>
            <a:r>
              <a:rPr lang="en-GB" dirty="0" err="1"/>
              <a:t>zijn</a:t>
            </a:r>
            <a:r>
              <a:rPr lang="en-GB" dirty="0"/>
              <a:t> </a:t>
            </a:r>
            <a:r>
              <a:rPr lang="en-GB" dirty="0" err="1" smtClean="0"/>
              <a:t>kwetsbaar</a:t>
            </a:r>
            <a:r>
              <a:rPr lang="en-GB" dirty="0" smtClean="0"/>
              <a:t>?</a:t>
            </a:r>
            <a:endParaRPr lang="en-GB" dirty="0"/>
          </a:p>
          <a:p>
            <a:pPr>
              <a:lnSpc>
                <a:spcPct val="150000"/>
              </a:lnSpc>
            </a:pPr>
            <a:r>
              <a:rPr lang="en-GB" dirty="0" err="1"/>
              <a:t>Wanneer</a:t>
            </a:r>
            <a:r>
              <a:rPr lang="en-GB" dirty="0"/>
              <a:t> </a:t>
            </a:r>
            <a:r>
              <a:rPr lang="en-GB" dirty="0" err="1"/>
              <a:t>zijn</a:t>
            </a:r>
            <a:r>
              <a:rPr lang="en-GB" dirty="0"/>
              <a:t> </a:t>
            </a:r>
            <a:r>
              <a:rPr lang="en-GB" dirty="0" err="1"/>
              <a:t>mensen</a:t>
            </a:r>
            <a:r>
              <a:rPr lang="en-GB" dirty="0"/>
              <a:t> </a:t>
            </a:r>
            <a:r>
              <a:rPr lang="en-GB" dirty="0" err="1" smtClean="0"/>
              <a:t>kwetsbaar</a:t>
            </a:r>
            <a:r>
              <a:rPr lang="en-GB" dirty="0" smtClean="0"/>
              <a:t>?</a:t>
            </a:r>
            <a:endParaRPr lang="en-GB" dirty="0"/>
          </a:p>
          <a:p>
            <a:pPr>
              <a:lnSpc>
                <a:spcPct val="150000"/>
              </a:lnSpc>
            </a:pPr>
            <a:r>
              <a:rPr lang="en-GB" dirty="0" err="1"/>
              <a:t>Armoede</a:t>
            </a:r>
            <a:endParaRPr lang="en-GB" dirty="0"/>
          </a:p>
          <a:p>
            <a:pPr>
              <a:lnSpc>
                <a:spcPct val="150000"/>
              </a:lnSpc>
            </a:pPr>
            <a:r>
              <a:rPr lang="en-GB" dirty="0" smtClean="0"/>
              <a:t>Asset-</a:t>
            </a:r>
            <a:r>
              <a:rPr lang="en-GB" dirty="0" err="1" smtClean="0"/>
              <a:t>theorie</a:t>
            </a:r>
            <a:endParaRPr lang="en-GB" dirty="0"/>
          </a:p>
          <a:p>
            <a:pPr>
              <a:lnSpc>
                <a:spcPct val="150000"/>
              </a:lnSpc>
            </a:pPr>
            <a:r>
              <a:rPr lang="en-GB" dirty="0" err="1"/>
              <a:t>Mensen</a:t>
            </a:r>
            <a:r>
              <a:rPr lang="en-GB" dirty="0"/>
              <a:t> ‘</a:t>
            </a:r>
            <a:r>
              <a:rPr lang="en-GB" dirty="0" err="1"/>
              <a:t>aan</a:t>
            </a:r>
            <a:r>
              <a:rPr lang="en-GB" dirty="0"/>
              <a:t>’ </a:t>
            </a:r>
            <a:r>
              <a:rPr lang="en-GB" dirty="0" err="1"/>
              <a:t>hun</a:t>
            </a:r>
            <a:r>
              <a:rPr lang="en-GB" dirty="0"/>
              <a:t> </a:t>
            </a:r>
            <a:r>
              <a:rPr lang="en-GB" dirty="0" err="1"/>
              <a:t>rechten</a:t>
            </a:r>
            <a:r>
              <a:rPr lang="en-GB" dirty="0"/>
              <a:t> </a:t>
            </a:r>
            <a:r>
              <a:rPr lang="en-GB" dirty="0" err="1"/>
              <a:t>helpen</a:t>
            </a:r>
            <a:endParaRPr lang="en-GB" dirty="0"/>
          </a:p>
          <a:p>
            <a:pPr>
              <a:lnSpc>
                <a:spcPct val="150000"/>
              </a:lnSpc>
            </a:pPr>
            <a:r>
              <a:rPr lang="en-GB" dirty="0" err="1"/>
              <a:t>Mensen</a:t>
            </a:r>
            <a:r>
              <a:rPr lang="en-GB" dirty="0"/>
              <a:t> ‘tot’ </a:t>
            </a:r>
            <a:r>
              <a:rPr lang="en-GB" dirty="0" err="1"/>
              <a:t>hun</a:t>
            </a:r>
            <a:r>
              <a:rPr lang="en-GB" dirty="0"/>
              <a:t> </a:t>
            </a:r>
            <a:r>
              <a:rPr lang="en-GB" dirty="0" err="1"/>
              <a:t>rechten</a:t>
            </a:r>
            <a:r>
              <a:rPr lang="en-GB" dirty="0"/>
              <a:t> </a:t>
            </a:r>
            <a:r>
              <a:rPr lang="en-GB" dirty="0" err="1"/>
              <a:t>helpen</a:t>
            </a:r>
            <a:endParaRPr lang="en-GB" dirty="0"/>
          </a:p>
          <a:p>
            <a:pPr>
              <a:lnSpc>
                <a:spcPct val="150000"/>
              </a:lnSpc>
            </a:pPr>
            <a:r>
              <a:rPr lang="en-GB" dirty="0" err="1"/>
              <a:t>Conclusie</a:t>
            </a:r>
            <a:endParaRPr lang="en-GB" dirty="0"/>
          </a:p>
          <a:p>
            <a:pPr>
              <a:lnSpc>
                <a:spcPct val="150000"/>
              </a:lnSpc>
            </a:pPr>
            <a:r>
              <a:rPr lang="en-GB" dirty="0" err="1"/>
              <a:t>Samenvatting</a:t>
            </a:r>
            <a:endParaRPr lang="en-GB" dirty="0"/>
          </a:p>
          <a:p>
            <a:pPr>
              <a:lnSpc>
                <a:spcPct val="150000"/>
              </a:lnSpc>
            </a:pPr>
            <a:r>
              <a:rPr lang="en-GB" dirty="0" err="1"/>
              <a:t>Discussiepunten</a:t>
            </a:r>
            <a:r>
              <a:rPr lang="en-GB" dirty="0"/>
              <a:t>  </a:t>
            </a:r>
          </a:p>
          <a:p>
            <a:endParaRPr lang="nl-NL" dirty="0"/>
          </a:p>
        </p:txBody>
      </p:sp>
      <p:sp>
        <p:nvSpPr>
          <p:cNvPr id="7" name="Text Placeholder 6"/>
          <p:cNvSpPr>
            <a:spLocks noGrp="1"/>
          </p:cNvSpPr>
          <p:nvPr>
            <p:ph type="body" sz="quarter" idx="13"/>
          </p:nvPr>
        </p:nvSpPr>
        <p:spPr>
          <a:xfrm>
            <a:off x="317309" y="188640"/>
            <a:ext cx="4554555" cy="360040"/>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spTree>
    <p:extLst>
      <p:ext uri="{BB962C8B-B14F-4D97-AF65-F5344CB8AC3E}">
        <p14:creationId xmlns:p14="http://schemas.microsoft.com/office/powerpoint/2010/main" val="124194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Begrippen</a:t>
            </a:r>
            <a:endParaRPr lang="nl-NL" dirty="0"/>
          </a:p>
        </p:txBody>
      </p:sp>
      <p:sp>
        <p:nvSpPr>
          <p:cNvPr id="6" name="Content Placeholder 5"/>
          <p:cNvSpPr>
            <a:spLocks noGrp="1"/>
          </p:cNvSpPr>
          <p:nvPr>
            <p:ph idx="1"/>
          </p:nvPr>
        </p:nvSpPr>
        <p:spPr/>
        <p:txBody>
          <a:bodyPr/>
          <a:lstStyle/>
          <a:p>
            <a:pPr>
              <a:lnSpc>
                <a:spcPct val="200000"/>
              </a:lnSpc>
            </a:pPr>
            <a:r>
              <a:rPr lang="en-GB" dirty="0" err="1"/>
              <a:t>Maatschappelijke</a:t>
            </a:r>
            <a:r>
              <a:rPr lang="en-GB" dirty="0"/>
              <a:t> </a:t>
            </a:r>
            <a:r>
              <a:rPr lang="en-GB" dirty="0" err="1"/>
              <a:t>kwetsbaarheid</a:t>
            </a:r>
            <a:endParaRPr lang="en-GB" dirty="0"/>
          </a:p>
          <a:p>
            <a:pPr>
              <a:lnSpc>
                <a:spcPct val="200000"/>
              </a:lnSpc>
            </a:pPr>
            <a:r>
              <a:rPr lang="en-GB" dirty="0" err="1"/>
              <a:t>Sociaal</a:t>
            </a:r>
            <a:r>
              <a:rPr lang="en-GB" dirty="0"/>
              <a:t> </a:t>
            </a:r>
            <a:r>
              <a:rPr lang="en-GB" dirty="0" err="1"/>
              <a:t>isolement</a:t>
            </a:r>
            <a:endParaRPr lang="en-GB" dirty="0"/>
          </a:p>
          <a:p>
            <a:pPr>
              <a:lnSpc>
                <a:spcPct val="200000"/>
              </a:lnSpc>
            </a:pPr>
            <a:r>
              <a:rPr lang="en-GB" dirty="0" err="1"/>
              <a:t>Sociale</a:t>
            </a:r>
            <a:r>
              <a:rPr lang="en-GB" dirty="0"/>
              <a:t> </a:t>
            </a:r>
            <a:r>
              <a:rPr lang="en-GB" dirty="0" err="1"/>
              <a:t>marginalisering</a:t>
            </a:r>
            <a:endParaRPr lang="en-GB" dirty="0"/>
          </a:p>
          <a:p>
            <a:pPr>
              <a:lnSpc>
                <a:spcPct val="200000"/>
              </a:lnSpc>
            </a:pPr>
            <a:r>
              <a:rPr lang="en-GB" dirty="0" err="1"/>
              <a:t>Sociale</a:t>
            </a:r>
            <a:r>
              <a:rPr lang="en-GB" dirty="0"/>
              <a:t> </a:t>
            </a:r>
            <a:r>
              <a:rPr lang="en-GB" dirty="0" err="1"/>
              <a:t>participatie</a:t>
            </a:r>
            <a:r>
              <a:rPr lang="en-GB" dirty="0"/>
              <a:t> en non-</a:t>
            </a:r>
            <a:r>
              <a:rPr lang="en-GB" dirty="0" err="1"/>
              <a:t>participatie</a:t>
            </a:r>
            <a:endParaRPr lang="en-GB" dirty="0"/>
          </a:p>
          <a:p>
            <a:pPr>
              <a:lnSpc>
                <a:spcPct val="200000"/>
              </a:lnSpc>
            </a:pPr>
            <a:r>
              <a:rPr lang="en-GB" dirty="0" err="1"/>
              <a:t>Sociale</a:t>
            </a:r>
            <a:r>
              <a:rPr lang="en-GB" dirty="0"/>
              <a:t> </a:t>
            </a:r>
            <a:r>
              <a:rPr lang="en-GB" dirty="0" err="1"/>
              <a:t>uitsluiting</a:t>
            </a:r>
            <a:endParaRPr lang="en-GB"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spTree>
    <p:extLst>
      <p:ext uri="{BB962C8B-B14F-4D97-AF65-F5344CB8AC3E}">
        <p14:creationId xmlns:p14="http://schemas.microsoft.com/office/powerpoint/2010/main" val="2663563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Wat </a:t>
            </a:r>
            <a:r>
              <a:rPr lang="en-GB" dirty="0" err="1"/>
              <a:t>maakt</a:t>
            </a:r>
            <a:r>
              <a:rPr lang="en-GB" dirty="0"/>
              <a:t> </a:t>
            </a:r>
            <a:r>
              <a:rPr lang="en-GB" dirty="0" err="1"/>
              <a:t>iemand</a:t>
            </a:r>
            <a:r>
              <a:rPr lang="en-GB" dirty="0"/>
              <a:t> </a:t>
            </a:r>
            <a:r>
              <a:rPr lang="en-GB" dirty="0" err="1"/>
              <a:t>kwetsbaar</a:t>
            </a:r>
            <a:r>
              <a:rPr lang="en-GB" dirty="0"/>
              <a:t>?</a:t>
            </a:r>
            <a:endParaRPr lang="nl-NL" dirty="0"/>
          </a:p>
        </p:txBody>
      </p:sp>
      <p:sp>
        <p:nvSpPr>
          <p:cNvPr id="6" name="Content Placeholder 5"/>
          <p:cNvSpPr>
            <a:spLocks noGrp="1"/>
          </p:cNvSpPr>
          <p:nvPr>
            <p:ph idx="1"/>
          </p:nvPr>
        </p:nvSpPr>
        <p:spPr/>
        <p:txBody>
          <a:bodyPr/>
          <a:lstStyle/>
          <a:p>
            <a:r>
              <a:rPr lang="en-GB" dirty="0" err="1"/>
              <a:t>Sociaal</a:t>
            </a:r>
            <a:r>
              <a:rPr lang="en-GB" dirty="0"/>
              <a:t> </a:t>
            </a:r>
            <a:r>
              <a:rPr lang="en-GB" dirty="0" err="1"/>
              <a:t>kapitaal</a:t>
            </a:r>
            <a:r>
              <a:rPr lang="en-GB" dirty="0"/>
              <a:t>: </a:t>
            </a:r>
            <a:br>
              <a:rPr lang="en-GB" dirty="0"/>
            </a:br>
            <a:r>
              <a:rPr lang="en-GB" dirty="0" err="1"/>
              <a:t>kwalitatief</a:t>
            </a:r>
            <a:r>
              <a:rPr lang="en-GB" dirty="0"/>
              <a:t> en </a:t>
            </a:r>
            <a:r>
              <a:rPr lang="en-GB" dirty="0" err="1"/>
              <a:t>kwantitatief</a:t>
            </a:r>
            <a:r>
              <a:rPr lang="en-GB" dirty="0"/>
              <a:t> </a:t>
            </a:r>
            <a:r>
              <a:rPr lang="en-GB" dirty="0" err="1"/>
              <a:t>beperkte</a:t>
            </a:r>
            <a:r>
              <a:rPr lang="en-GB" dirty="0"/>
              <a:t> </a:t>
            </a:r>
            <a:r>
              <a:rPr lang="en-GB" dirty="0" err="1"/>
              <a:t>sociale</a:t>
            </a:r>
            <a:r>
              <a:rPr lang="en-GB" dirty="0"/>
              <a:t> </a:t>
            </a:r>
            <a:r>
              <a:rPr lang="en-GB" dirty="0" err="1"/>
              <a:t>netwerken</a:t>
            </a:r>
            <a:r>
              <a:rPr lang="en-GB" dirty="0"/>
              <a:t> </a:t>
            </a:r>
            <a:r>
              <a:rPr lang="en-GB" dirty="0" smtClean="0"/>
              <a:t/>
            </a:r>
            <a:br>
              <a:rPr lang="en-GB" dirty="0" smtClean="0"/>
            </a:br>
            <a:endParaRPr lang="en-GB" dirty="0"/>
          </a:p>
          <a:p>
            <a:r>
              <a:rPr lang="en-GB" dirty="0" err="1"/>
              <a:t>Economisch</a:t>
            </a:r>
            <a:r>
              <a:rPr lang="en-GB" dirty="0"/>
              <a:t> </a:t>
            </a:r>
            <a:r>
              <a:rPr lang="en-GB" dirty="0" err="1"/>
              <a:t>kapitaal</a:t>
            </a:r>
            <a:r>
              <a:rPr lang="en-GB" dirty="0"/>
              <a:t>: </a:t>
            </a:r>
            <a:br>
              <a:rPr lang="en-GB" dirty="0"/>
            </a:br>
            <a:r>
              <a:rPr lang="en-GB" dirty="0" err="1"/>
              <a:t>afhankelijkheid</a:t>
            </a:r>
            <a:r>
              <a:rPr lang="en-GB" dirty="0"/>
              <a:t> van </a:t>
            </a:r>
            <a:r>
              <a:rPr lang="en-GB" dirty="0" err="1"/>
              <a:t>uitkeringen</a:t>
            </a:r>
            <a:r>
              <a:rPr lang="en-GB" dirty="0"/>
              <a:t>, </a:t>
            </a:r>
            <a:r>
              <a:rPr lang="en-GB" dirty="0" err="1"/>
              <a:t>slechte</a:t>
            </a:r>
            <a:r>
              <a:rPr lang="en-GB" dirty="0"/>
              <a:t> </a:t>
            </a:r>
            <a:r>
              <a:rPr lang="en-GB" dirty="0" err="1"/>
              <a:t>positie</a:t>
            </a:r>
            <a:r>
              <a:rPr lang="en-GB" dirty="0"/>
              <a:t> op </a:t>
            </a:r>
            <a:r>
              <a:rPr lang="en-GB" dirty="0" err="1" smtClean="0"/>
              <a:t>arbeidsmarkt</a:t>
            </a:r>
            <a:r>
              <a:rPr lang="en-GB" dirty="0" smtClean="0"/>
              <a:t/>
            </a:r>
            <a:br>
              <a:rPr lang="en-GB" dirty="0" smtClean="0"/>
            </a:br>
            <a:endParaRPr lang="en-GB" dirty="0"/>
          </a:p>
          <a:p>
            <a:r>
              <a:rPr lang="en-GB" dirty="0" err="1"/>
              <a:t>Juridisch</a:t>
            </a:r>
            <a:r>
              <a:rPr lang="en-GB" dirty="0"/>
              <a:t> </a:t>
            </a:r>
            <a:r>
              <a:rPr lang="en-GB" dirty="0" err="1"/>
              <a:t>kapitaal</a:t>
            </a:r>
            <a:r>
              <a:rPr lang="en-GB" dirty="0"/>
              <a:t>: </a:t>
            </a:r>
            <a:br>
              <a:rPr lang="en-GB" dirty="0"/>
            </a:br>
            <a:r>
              <a:rPr lang="en-GB" dirty="0" err="1"/>
              <a:t>zwakke</a:t>
            </a:r>
            <a:r>
              <a:rPr lang="en-GB" dirty="0"/>
              <a:t> </a:t>
            </a:r>
            <a:r>
              <a:rPr lang="en-GB" dirty="0" err="1"/>
              <a:t>juridische</a:t>
            </a:r>
            <a:r>
              <a:rPr lang="en-GB" dirty="0"/>
              <a:t> </a:t>
            </a:r>
            <a:r>
              <a:rPr lang="en-GB" dirty="0" err="1"/>
              <a:t>posities</a:t>
            </a:r>
            <a:r>
              <a:rPr lang="en-GB" dirty="0"/>
              <a:t>, </a:t>
            </a:r>
            <a:r>
              <a:rPr lang="en-GB" dirty="0" err="1"/>
              <a:t>rechten</a:t>
            </a:r>
            <a:r>
              <a:rPr lang="en-GB" dirty="0"/>
              <a:t> en </a:t>
            </a:r>
            <a:r>
              <a:rPr lang="en-GB" dirty="0" err="1" smtClean="0"/>
              <a:t>plichten</a:t>
            </a:r>
            <a:r>
              <a:rPr lang="en-GB" dirty="0" smtClean="0"/>
              <a:t/>
            </a:r>
            <a:br>
              <a:rPr lang="en-GB" dirty="0" smtClean="0"/>
            </a:br>
            <a:endParaRPr lang="en-GB" dirty="0"/>
          </a:p>
          <a:p>
            <a:r>
              <a:rPr lang="en-GB" dirty="0" err="1"/>
              <a:t>Cultureel</a:t>
            </a:r>
            <a:r>
              <a:rPr lang="en-GB" dirty="0"/>
              <a:t> </a:t>
            </a:r>
            <a:r>
              <a:rPr lang="en-GB" dirty="0" err="1"/>
              <a:t>kapitaal</a:t>
            </a:r>
            <a:r>
              <a:rPr lang="en-GB" dirty="0"/>
              <a:t>:</a:t>
            </a:r>
            <a:br>
              <a:rPr lang="en-GB" dirty="0"/>
            </a:br>
            <a:r>
              <a:rPr lang="en-GB" dirty="0" err="1"/>
              <a:t>opleiding</a:t>
            </a:r>
            <a:r>
              <a:rPr lang="en-GB" dirty="0"/>
              <a:t>, </a:t>
            </a:r>
            <a:r>
              <a:rPr lang="en-GB" dirty="0" err="1"/>
              <a:t>normen</a:t>
            </a:r>
            <a:r>
              <a:rPr lang="en-GB" dirty="0"/>
              <a:t> en </a:t>
            </a:r>
            <a:r>
              <a:rPr lang="en-GB" dirty="0" err="1"/>
              <a:t>waarden</a:t>
            </a:r>
            <a:r>
              <a:rPr lang="en-GB" dirty="0"/>
              <a:t>, </a:t>
            </a:r>
            <a:r>
              <a:rPr lang="en-GB" dirty="0" err="1"/>
              <a:t>toegang</a:t>
            </a:r>
            <a:r>
              <a:rPr lang="en-GB" dirty="0"/>
              <a:t> tot </a:t>
            </a:r>
            <a:r>
              <a:rPr lang="en-GB" dirty="0" err="1"/>
              <a:t>voorzieningen</a:t>
            </a:r>
            <a:endParaRPr lang="en-GB" dirty="0"/>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Tree>
    <p:extLst>
      <p:ext uri="{BB962C8B-B14F-4D97-AF65-F5344CB8AC3E}">
        <p14:creationId xmlns:p14="http://schemas.microsoft.com/office/powerpoint/2010/main" val="321315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Wie</a:t>
            </a:r>
            <a:r>
              <a:rPr lang="en-GB" dirty="0"/>
              <a:t> is </a:t>
            </a:r>
            <a:r>
              <a:rPr lang="en-GB" dirty="0" err="1"/>
              <a:t>kwetsbaar</a:t>
            </a:r>
            <a:r>
              <a:rPr lang="en-GB" dirty="0"/>
              <a:t>?</a:t>
            </a:r>
            <a:endParaRPr lang="nl-NL" dirty="0"/>
          </a:p>
        </p:txBody>
      </p:sp>
      <p:sp>
        <p:nvSpPr>
          <p:cNvPr id="6" name="Content Placeholder 5"/>
          <p:cNvSpPr>
            <a:spLocks noGrp="1"/>
          </p:cNvSpPr>
          <p:nvPr>
            <p:ph idx="1"/>
          </p:nvPr>
        </p:nvSpPr>
        <p:spPr/>
        <p:txBody>
          <a:bodyPr/>
          <a:lstStyle/>
          <a:p>
            <a:r>
              <a:rPr lang="en-GB" dirty="0"/>
              <a:t>Minima, </a:t>
            </a:r>
            <a:r>
              <a:rPr lang="en-GB" dirty="0" err="1" smtClean="0"/>
              <a:t>uitkeringsgerechtigden</a:t>
            </a:r>
            <a:r>
              <a:rPr lang="en-GB" dirty="0" smtClean="0"/>
              <a:t> (</a:t>
            </a:r>
            <a:r>
              <a:rPr lang="en-GB" dirty="0" err="1"/>
              <a:t>Participatiewet</a:t>
            </a:r>
            <a:r>
              <a:rPr lang="en-GB" dirty="0"/>
              <a:t>, AOW, WIA</a:t>
            </a:r>
            <a:r>
              <a:rPr lang="en-GB" dirty="0" smtClean="0"/>
              <a:t>)</a:t>
            </a:r>
            <a:br>
              <a:rPr lang="en-GB" dirty="0" smtClean="0"/>
            </a:br>
            <a:endParaRPr lang="en-GB" dirty="0"/>
          </a:p>
          <a:p>
            <a:r>
              <a:rPr lang="en-GB" dirty="0" err="1"/>
              <a:t>Vreemdelingen</a:t>
            </a:r>
            <a:r>
              <a:rPr lang="en-GB" dirty="0"/>
              <a:t> </a:t>
            </a:r>
            <a:r>
              <a:rPr lang="en-GB" dirty="0" err="1"/>
              <a:t>zonder</a:t>
            </a:r>
            <a:r>
              <a:rPr lang="en-GB" dirty="0"/>
              <a:t> </a:t>
            </a:r>
            <a:r>
              <a:rPr lang="en-GB" dirty="0" err="1" smtClean="0"/>
              <a:t>verblijfssstatus</a:t>
            </a:r>
            <a:r>
              <a:rPr lang="en-GB" dirty="0" smtClean="0"/>
              <a:t/>
            </a:r>
            <a:br>
              <a:rPr lang="en-GB" dirty="0" smtClean="0"/>
            </a:br>
            <a:endParaRPr lang="en-GB" dirty="0"/>
          </a:p>
          <a:p>
            <a:r>
              <a:rPr lang="en-GB" dirty="0" err="1"/>
              <a:t>Voortijdig</a:t>
            </a:r>
            <a:r>
              <a:rPr lang="en-GB" dirty="0"/>
              <a:t> </a:t>
            </a:r>
            <a:r>
              <a:rPr lang="en-GB" dirty="0" err="1" smtClean="0"/>
              <a:t>schoolverlaters</a:t>
            </a:r>
            <a:r>
              <a:rPr lang="en-GB" dirty="0" smtClean="0"/>
              <a:t/>
            </a:r>
            <a:br>
              <a:rPr lang="en-GB" dirty="0" smtClean="0"/>
            </a:br>
            <a:endParaRPr lang="en-GB" dirty="0"/>
          </a:p>
          <a:p>
            <a:r>
              <a:rPr lang="en-GB" dirty="0" err="1"/>
              <a:t>Dak</a:t>
            </a:r>
            <a:r>
              <a:rPr lang="en-GB" dirty="0"/>
              <a:t>- en </a:t>
            </a:r>
            <a:r>
              <a:rPr lang="en-GB" dirty="0" err="1" smtClean="0"/>
              <a:t>thuislozen</a:t>
            </a:r>
            <a:r>
              <a:rPr lang="en-GB" dirty="0" smtClean="0"/>
              <a:t/>
            </a:r>
            <a:br>
              <a:rPr lang="en-GB" dirty="0" smtClean="0"/>
            </a:br>
            <a:endParaRPr lang="en-GB" dirty="0"/>
          </a:p>
          <a:p>
            <a:r>
              <a:rPr lang="en-GB" dirty="0" err="1"/>
              <a:t>Mensen</a:t>
            </a:r>
            <a:r>
              <a:rPr lang="en-GB" dirty="0"/>
              <a:t> met </a:t>
            </a:r>
            <a:r>
              <a:rPr lang="en-GB" dirty="0" err="1"/>
              <a:t>een</a:t>
            </a:r>
            <a:r>
              <a:rPr lang="en-GB" dirty="0"/>
              <a:t> </a:t>
            </a:r>
            <a:r>
              <a:rPr lang="en-GB" dirty="0" err="1" smtClean="0"/>
              <a:t>fysieke</a:t>
            </a:r>
            <a:r>
              <a:rPr lang="en-GB" dirty="0" smtClean="0"/>
              <a:t>/</a:t>
            </a:r>
            <a:r>
              <a:rPr lang="en-GB" dirty="0" err="1" smtClean="0"/>
              <a:t>verstandelijke</a:t>
            </a:r>
            <a:r>
              <a:rPr lang="en-GB" dirty="0" smtClean="0"/>
              <a:t> </a:t>
            </a:r>
            <a:r>
              <a:rPr lang="en-GB" dirty="0" err="1"/>
              <a:t>beperking</a:t>
            </a:r>
            <a:endParaRPr lang="en-GB" dirty="0"/>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spTree>
    <p:extLst>
      <p:ext uri="{BB962C8B-B14F-4D97-AF65-F5344CB8AC3E}">
        <p14:creationId xmlns:p14="http://schemas.microsoft.com/office/powerpoint/2010/main" val="3655492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Armoede</a:t>
            </a:r>
            <a:r>
              <a:rPr lang="en-GB" dirty="0"/>
              <a:t>: </a:t>
            </a:r>
            <a:r>
              <a:rPr lang="en-GB" dirty="0" err="1"/>
              <a:t>wie</a:t>
            </a:r>
            <a:r>
              <a:rPr lang="en-GB" dirty="0"/>
              <a:t> is arm? </a:t>
            </a:r>
            <a:endParaRPr lang="nl-NL" dirty="0"/>
          </a:p>
        </p:txBody>
      </p:sp>
      <p:sp>
        <p:nvSpPr>
          <p:cNvPr id="6" name="Content Placeholder 5"/>
          <p:cNvSpPr>
            <a:spLocks noGrp="1"/>
          </p:cNvSpPr>
          <p:nvPr>
            <p:ph idx="1"/>
          </p:nvPr>
        </p:nvSpPr>
        <p:spPr/>
        <p:txBody>
          <a:bodyPr/>
          <a:lstStyle/>
          <a:p>
            <a:r>
              <a:rPr lang="en-GB" dirty="0" err="1" smtClean="0"/>
              <a:t>Mensen</a:t>
            </a:r>
            <a:r>
              <a:rPr lang="en-GB" dirty="0" smtClean="0"/>
              <a:t> die </a:t>
            </a:r>
            <a:r>
              <a:rPr lang="en-GB" dirty="0" err="1" smtClean="0"/>
              <a:t>leven</a:t>
            </a:r>
            <a:r>
              <a:rPr lang="en-GB" dirty="0" smtClean="0"/>
              <a:t>  op of </a:t>
            </a:r>
            <a:r>
              <a:rPr lang="en-GB" dirty="0" err="1" smtClean="0"/>
              <a:t>onder</a:t>
            </a:r>
            <a:r>
              <a:rPr lang="en-GB" dirty="0" smtClean="0"/>
              <a:t> de </a:t>
            </a:r>
            <a:r>
              <a:rPr lang="en-GB" dirty="0" err="1" smtClean="0"/>
              <a:t>armoedegrens</a:t>
            </a:r>
            <a:r>
              <a:rPr lang="en-GB" dirty="0" smtClean="0"/>
              <a:t/>
            </a:r>
            <a:br>
              <a:rPr lang="en-GB" dirty="0" smtClean="0"/>
            </a:br>
            <a:endParaRPr lang="en-GB" dirty="0" smtClean="0"/>
          </a:p>
          <a:p>
            <a:r>
              <a:rPr lang="en-GB" dirty="0" err="1" smtClean="0"/>
              <a:t>Onvoldoende</a:t>
            </a:r>
            <a:r>
              <a:rPr lang="en-GB" dirty="0" smtClean="0"/>
              <a:t> </a:t>
            </a:r>
            <a:r>
              <a:rPr lang="en-GB" dirty="0" err="1" smtClean="0"/>
              <a:t>toegang</a:t>
            </a:r>
            <a:r>
              <a:rPr lang="en-GB" dirty="0" smtClean="0"/>
              <a:t> tot </a:t>
            </a:r>
            <a:r>
              <a:rPr lang="en-GB" dirty="0" err="1" smtClean="0"/>
              <a:t>primaire</a:t>
            </a:r>
            <a:r>
              <a:rPr lang="en-GB" dirty="0" smtClean="0"/>
              <a:t> </a:t>
            </a:r>
            <a:r>
              <a:rPr lang="en-GB" dirty="0" err="1" smtClean="0"/>
              <a:t>levensbehoeften</a:t>
            </a:r>
            <a:r>
              <a:rPr lang="en-GB" dirty="0" smtClean="0"/>
              <a:t> </a:t>
            </a:r>
            <a:r>
              <a:rPr lang="en-GB" dirty="0" err="1" smtClean="0"/>
              <a:t>voedsel</a:t>
            </a:r>
            <a:r>
              <a:rPr lang="en-GB" dirty="0" smtClean="0"/>
              <a:t>, </a:t>
            </a:r>
            <a:r>
              <a:rPr lang="en-GB" dirty="0" err="1" smtClean="0"/>
              <a:t>opleidingen</a:t>
            </a:r>
            <a:r>
              <a:rPr lang="en-GB" dirty="0" smtClean="0"/>
              <a:t>, </a:t>
            </a:r>
            <a:r>
              <a:rPr lang="en-GB" dirty="0" err="1" smtClean="0"/>
              <a:t>maatschappelijke</a:t>
            </a:r>
            <a:r>
              <a:rPr lang="en-GB" dirty="0" smtClean="0"/>
              <a:t> </a:t>
            </a:r>
            <a:r>
              <a:rPr lang="en-GB" dirty="0" err="1" smtClean="0"/>
              <a:t>participatie</a:t>
            </a:r>
            <a:r>
              <a:rPr lang="en-GB" dirty="0" smtClean="0"/>
              <a:t>, </a:t>
            </a:r>
            <a:r>
              <a:rPr lang="en-GB" dirty="0" err="1" smtClean="0"/>
              <a:t>financiële</a:t>
            </a:r>
            <a:r>
              <a:rPr lang="en-GB" dirty="0" smtClean="0"/>
              <a:t> </a:t>
            </a:r>
            <a:r>
              <a:rPr lang="en-GB" dirty="0" err="1" smtClean="0"/>
              <a:t>middelen</a:t>
            </a:r>
            <a:r>
              <a:rPr lang="en-GB" dirty="0" smtClean="0"/>
              <a:t/>
            </a:r>
            <a:br>
              <a:rPr lang="en-GB" dirty="0" smtClean="0"/>
            </a:br>
            <a:endParaRPr lang="en-GB" dirty="0" smtClean="0"/>
          </a:p>
          <a:p>
            <a:r>
              <a:rPr lang="en-GB" dirty="0" err="1" smtClean="0"/>
              <a:t>Leidt</a:t>
            </a:r>
            <a:r>
              <a:rPr lang="en-GB" dirty="0" smtClean="0"/>
              <a:t> tot </a:t>
            </a:r>
            <a:r>
              <a:rPr lang="en-GB" dirty="0" err="1" smtClean="0"/>
              <a:t>sociaal</a:t>
            </a:r>
            <a:r>
              <a:rPr lang="en-GB" dirty="0" smtClean="0"/>
              <a:t> </a:t>
            </a:r>
            <a:r>
              <a:rPr lang="en-GB" dirty="0" err="1" smtClean="0"/>
              <a:t>isolement</a:t>
            </a:r>
            <a:r>
              <a:rPr lang="en-GB" dirty="0" smtClean="0"/>
              <a:t> en </a:t>
            </a:r>
            <a:r>
              <a:rPr lang="en-GB" dirty="0" err="1" smtClean="0"/>
              <a:t>sociale</a:t>
            </a:r>
            <a:r>
              <a:rPr lang="en-GB" dirty="0" smtClean="0"/>
              <a:t> </a:t>
            </a:r>
            <a:r>
              <a:rPr lang="en-GB" dirty="0" err="1" smtClean="0"/>
              <a:t>marginalisering</a:t>
            </a:r>
            <a:endParaRPr lang="en-GB" dirty="0" smtClean="0"/>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spTree>
    <p:extLst>
      <p:ext uri="{BB962C8B-B14F-4D97-AF65-F5344CB8AC3E}">
        <p14:creationId xmlns:p14="http://schemas.microsoft.com/office/powerpoint/2010/main" val="1411201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Asset-</a:t>
            </a:r>
            <a:r>
              <a:rPr lang="en-GB" dirty="0" err="1" smtClean="0"/>
              <a:t>theorie</a:t>
            </a:r>
            <a:r>
              <a:rPr lang="en-GB" dirty="0" smtClean="0"/>
              <a:t> </a:t>
            </a:r>
            <a:r>
              <a:rPr lang="en-GB" dirty="0"/>
              <a:t>(1)</a:t>
            </a:r>
            <a:endParaRPr lang="nl-NL" dirty="0"/>
          </a:p>
        </p:txBody>
      </p:sp>
      <p:sp>
        <p:nvSpPr>
          <p:cNvPr id="6" name="Content Placeholder 5"/>
          <p:cNvSpPr>
            <a:spLocks noGrp="1"/>
          </p:cNvSpPr>
          <p:nvPr>
            <p:ph idx="1"/>
          </p:nvPr>
        </p:nvSpPr>
        <p:spPr>
          <a:xfrm>
            <a:off x="767408" y="2204864"/>
            <a:ext cx="10440000" cy="3816000"/>
          </a:xfrm>
        </p:spPr>
        <p:txBody>
          <a:bodyPr/>
          <a:lstStyle/>
          <a:p>
            <a:pPr marL="0" lvl="0" indent="0">
              <a:buNone/>
            </a:pPr>
            <a:r>
              <a:rPr lang="nl-NL" dirty="0" smtClean="0"/>
              <a:t/>
            </a:r>
            <a:br>
              <a:rPr lang="nl-NL" dirty="0" smtClean="0"/>
            </a:br>
            <a:endParaRPr lang="nl-NL" dirty="0" smtClean="0"/>
          </a:p>
          <a:p>
            <a:pPr marL="0" lvl="0" indent="0">
              <a:buNone/>
            </a:pPr>
            <a:endParaRPr lang="nl-NL" dirty="0"/>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graphicFrame>
        <p:nvGraphicFramePr>
          <p:cNvPr id="4" name="Tabel 3"/>
          <p:cNvGraphicFramePr>
            <a:graphicFrameLocks noGrp="1"/>
          </p:cNvGraphicFramePr>
          <p:nvPr>
            <p:extLst>
              <p:ext uri="{D42A27DB-BD31-4B8C-83A1-F6EECF244321}">
                <p14:modId xmlns:p14="http://schemas.microsoft.com/office/powerpoint/2010/main" val="419479599"/>
              </p:ext>
            </p:extLst>
          </p:nvPr>
        </p:nvGraphicFramePr>
        <p:xfrm>
          <a:off x="1127448" y="2204864"/>
          <a:ext cx="8128000" cy="3032760"/>
        </p:xfrm>
        <a:graphic>
          <a:graphicData uri="http://schemas.openxmlformats.org/drawingml/2006/table">
            <a:tbl>
              <a:tblPr firstRow="1" bandRow="1">
                <a:tableStyleId>{5C22544A-7EE6-4342-B048-85BDC9FD1C3A}</a:tableStyleId>
              </a:tblPr>
              <a:tblGrid>
                <a:gridCol w="2376264"/>
                <a:gridCol w="5751736"/>
              </a:tblGrid>
              <a:tr h="226824">
                <a:tc gridSpan="2">
                  <a:txBody>
                    <a:bodyPr/>
                    <a:lstStyle/>
                    <a:p>
                      <a:r>
                        <a:rPr lang="nl-NL" dirty="0" smtClean="0"/>
                        <a:t>Asset = bezit</a:t>
                      </a:r>
                      <a:endParaRPr lang="nl-NL" dirty="0"/>
                    </a:p>
                  </a:txBody>
                  <a:tcPr/>
                </a:tc>
                <a:tc hMerge="1">
                  <a:txBody>
                    <a:bodyPr/>
                    <a:lstStyle/>
                    <a:p>
                      <a:endParaRPr lang="nl-NL" dirty="0"/>
                    </a:p>
                  </a:txBody>
                  <a:tcPr/>
                </a:tc>
              </a:tr>
              <a:tr h="370840">
                <a:tc>
                  <a:txBody>
                    <a:bodyPr/>
                    <a:lstStyle/>
                    <a:p>
                      <a:r>
                        <a:rPr lang="nl-NL" dirty="0" smtClean="0"/>
                        <a:t>Persoonlijke assets</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zelfwaardering, motivatie en zelfvertrouwen</a:t>
                      </a:r>
                      <a:endParaRPr lang="nl-NL" dirty="0"/>
                    </a:p>
                  </a:txBody>
                  <a:tcPr/>
                </a:tc>
              </a:tr>
              <a:tr h="370840">
                <a:tc>
                  <a:txBody>
                    <a:bodyPr/>
                    <a:lstStyle/>
                    <a:p>
                      <a:r>
                        <a:rPr lang="nl-NL" dirty="0" smtClean="0"/>
                        <a:t>Fysieke assets</a:t>
                      </a:r>
                      <a:endParaRPr lang="nl-NL" dirty="0"/>
                    </a:p>
                  </a:txBody>
                  <a:tcPr/>
                </a:tc>
                <a:tc>
                  <a:txBody>
                    <a:bodyPr/>
                    <a:lstStyle/>
                    <a:p>
                      <a:r>
                        <a:rPr lang="nl-NL" dirty="0" smtClean="0"/>
                        <a:t>werk, huisvesting, vervoer, opleiding, kinderopvang</a:t>
                      </a:r>
                      <a:endParaRPr lang="nl-NL" dirty="0"/>
                    </a:p>
                  </a:txBody>
                  <a:tcPr/>
                </a:tc>
              </a:tr>
              <a:tr h="370840">
                <a:tc>
                  <a:txBody>
                    <a:bodyPr/>
                    <a:lstStyle/>
                    <a:p>
                      <a:r>
                        <a:rPr lang="nl-NL" dirty="0" smtClean="0"/>
                        <a:t>Sociale assets</a:t>
                      </a:r>
                      <a:endParaRPr lang="nl-NL" dirty="0"/>
                    </a:p>
                  </a:txBody>
                  <a:tcPr/>
                </a:tc>
                <a:tc>
                  <a:txBody>
                    <a:bodyPr/>
                    <a:lstStyle/>
                    <a:p>
                      <a:r>
                        <a:rPr lang="nl-NL" dirty="0" smtClean="0"/>
                        <a:t>familie, vrienden, sociale contacten, collega´s</a:t>
                      </a:r>
                      <a:endParaRPr lang="nl-NL" dirty="0"/>
                    </a:p>
                  </a:txBody>
                  <a:tcPr/>
                </a:tc>
              </a:tr>
              <a:tr h="370840">
                <a:tc>
                  <a:txBody>
                    <a:bodyPr/>
                    <a:lstStyle/>
                    <a:p>
                      <a:r>
                        <a:rPr lang="nl-NL" dirty="0" smtClean="0"/>
                        <a:t>Human assets</a:t>
                      </a:r>
                      <a:endParaRPr lang="nl-NL" dirty="0"/>
                    </a:p>
                  </a:txBody>
                  <a:tcPr/>
                </a:tc>
                <a:tc>
                  <a:txBody>
                    <a:bodyPr/>
                    <a:lstStyle/>
                    <a:p>
                      <a:r>
                        <a:rPr lang="nl-NL" dirty="0" smtClean="0"/>
                        <a:t>gezondheid, lichamelijke verzorging, probleemoplossende vermogens, sociale vaardigheden, kennis, werk- en beroepsvaardigheden</a:t>
                      </a:r>
                      <a:endParaRPr lang="nl-NL" dirty="0"/>
                    </a:p>
                  </a:txBody>
                  <a:tcPr/>
                </a:tc>
              </a:tr>
              <a:tr h="370840">
                <a:tc>
                  <a:txBody>
                    <a:bodyPr/>
                    <a:lstStyle/>
                    <a:p>
                      <a:r>
                        <a:rPr lang="nl-NL" dirty="0" smtClean="0"/>
                        <a:t>Financiële assets</a:t>
                      </a:r>
                      <a:endParaRPr lang="nl-NL" dirty="0"/>
                    </a:p>
                  </a:txBody>
                  <a:tcPr/>
                </a:tc>
                <a:tc>
                  <a:txBody>
                    <a:bodyPr/>
                    <a:lstStyle/>
                    <a:p>
                      <a:r>
                        <a:rPr lang="nl-NL" dirty="0" smtClean="0"/>
                        <a:t>financiële middelen, kunde om inkomen en goederen te verwerven en te beheren</a:t>
                      </a:r>
                      <a:endParaRPr lang="nl-NL" dirty="0"/>
                    </a:p>
                  </a:txBody>
                  <a:tcPr/>
                </a:tc>
              </a:tr>
            </a:tbl>
          </a:graphicData>
        </a:graphic>
      </p:graphicFrame>
    </p:spTree>
    <p:extLst>
      <p:ext uri="{BB962C8B-B14F-4D97-AF65-F5344CB8AC3E}">
        <p14:creationId xmlns:p14="http://schemas.microsoft.com/office/powerpoint/2010/main" val="2188814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Asset-</a:t>
            </a:r>
            <a:r>
              <a:rPr lang="en-GB" dirty="0" err="1" smtClean="0"/>
              <a:t>theorie</a:t>
            </a:r>
            <a:r>
              <a:rPr lang="en-GB" dirty="0"/>
              <a:t>: </a:t>
            </a:r>
            <a:r>
              <a:rPr lang="en-GB" dirty="0" smtClean="0"/>
              <a:t>v</a:t>
            </a:r>
            <a:r>
              <a:rPr lang="nl-NL" dirty="0" err="1" smtClean="0"/>
              <a:t>ooronderstellingen</a:t>
            </a:r>
            <a:r>
              <a:rPr lang="en-GB" dirty="0" smtClean="0"/>
              <a:t> </a:t>
            </a:r>
            <a:r>
              <a:rPr lang="en-GB" sz="3600" dirty="0"/>
              <a:t>(2)</a:t>
            </a:r>
            <a:endParaRPr lang="nl-NL" dirty="0"/>
          </a:p>
        </p:txBody>
      </p:sp>
      <p:sp>
        <p:nvSpPr>
          <p:cNvPr id="6" name="Content Placeholder 5"/>
          <p:cNvSpPr>
            <a:spLocks noGrp="1"/>
          </p:cNvSpPr>
          <p:nvPr>
            <p:ph idx="1"/>
          </p:nvPr>
        </p:nvSpPr>
        <p:spPr/>
        <p:txBody>
          <a:bodyPr/>
          <a:lstStyle/>
          <a:p>
            <a:r>
              <a:rPr lang="nl-NL" dirty="0"/>
              <a:t>Iedereen bezit assets</a:t>
            </a:r>
            <a:br>
              <a:rPr lang="nl-NL" dirty="0"/>
            </a:br>
            <a:endParaRPr lang="nl-NL" dirty="0"/>
          </a:p>
          <a:p>
            <a:r>
              <a:rPr lang="nl-NL" dirty="0"/>
              <a:t>Met assets andere assets verwerven</a:t>
            </a:r>
            <a:br>
              <a:rPr lang="nl-NL" dirty="0"/>
            </a:br>
            <a:endParaRPr lang="nl-NL" dirty="0"/>
          </a:p>
          <a:p>
            <a:r>
              <a:rPr lang="nl-NL" dirty="0"/>
              <a:t>Financiële assets </a:t>
            </a:r>
            <a:r>
              <a:rPr lang="nl-NL" dirty="0" smtClean="0"/>
              <a:t>zijn cruciaal </a:t>
            </a:r>
          </a:p>
          <a:p>
            <a:pPr lvl="1"/>
            <a:r>
              <a:rPr lang="nl-NL" dirty="0" smtClean="0"/>
              <a:t>veerkracht </a:t>
            </a:r>
            <a:r>
              <a:rPr lang="nl-NL" dirty="0"/>
              <a:t>om calamiteiten op te vangen </a:t>
            </a:r>
            <a:endParaRPr lang="nl-NL" dirty="0" smtClean="0"/>
          </a:p>
          <a:p>
            <a:pPr lvl="1"/>
            <a:r>
              <a:rPr lang="nl-NL" dirty="0" smtClean="0"/>
              <a:t>financiële </a:t>
            </a:r>
            <a:r>
              <a:rPr lang="nl-NL" dirty="0"/>
              <a:t>stabiliteit als voorwaarde voor sociale stabiliteit</a:t>
            </a:r>
            <a:br>
              <a:rPr lang="nl-NL" dirty="0"/>
            </a:br>
            <a:endParaRPr lang="nl-NL" dirty="0"/>
          </a:p>
          <a:p>
            <a:r>
              <a:rPr lang="nl-NL" dirty="0" smtClean="0"/>
              <a:t>Voor </a:t>
            </a:r>
            <a:r>
              <a:rPr lang="nl-NL" dirty="0"/>
              <a:t>bijstandsuitkering in Nederland: eerst ‘opeten’ van </a:t>
            </a:r>
            <a:r>
              <a:rPr lang="nl-NL" dirty="0" smtClean="0"/>
              <a:t>bezit</a:t>
            </a:r>
          </a:p>
          <a:p>
            <a:pPr lvl="1"/>
            <a:r>
              <a:rPr lang="nl-NL" dirty="0" smtClean="0"/>
              <a:t>In </a:t>
            </a:r>
            <a:r>
              <a:rPr lang="nl-NL" dirty="0"/>
              <a:t>Canada: behoud bezit en gebruik het voor verbetering maatschappelijke positie</a:t>
            </a:r>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spTree>
    <p:extLst>
      <p:ext uri="{BB962C8B-B14F-4D97-AF65-F5344CB8AC3E}">
        <p14:creationId xmlns:p14="http://schemas.microsoft.com/office/powerpoint/2010/main" val="277094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Asset-</a:t>
            </a:r>
            <a:r>
              <a:rPr lang="en-GB" dirty="0" err="1" smtClean="0"/>
              <a:t>theorie</a:t>
            </a:r>
            <a:r>
              <a:rPr lang="en-GB" dirty="0"/>
              <a:t>: </a:t>
            </a:r>
            <a:r>
              <a:rPr lang="en-GB" dirty="0" err="1"/>
              <a:t>methoden</a:t>
            </a:r>
            <a:r>
              <a:rPr lang="en-GB" dirty="0"/>
              <a:t> (3)</a:t>
            </a:r>
            <a:endParaRPr lang="nl-NL" dirty="0"/>
          </a:p>
        </p:txBody>
      </p:sp>
      <p:sp>
        <p:nvSpPr>
          <p:cNvPr id="6" name="Content Placeholder 5"/>
          <p:cNvSpPr>
            <a:spLocks noGrp="1"/>
          </p:cNvSpPr>
          <p:nvPr>
            <p:ph idx="1"/>
          </p:nvPr>
        </p:nvSpPr>
        <p:spPr/>
        <p:txBody>
          <a:bodyPr/>
          <a:lstStyle/>
          <a:p>
            <a:r>
              <a:rPr lang="nl-NL" dirty="0"/>
              <a:t>Asset </a:t>
            </a:r>
            <a:r>
              <a:rPr lang="nl-NL" dirty="0" err="1"/>
              <a:t>mapping</a:t>
            </a:r>
            <a:r>
              <a:rPr lang="nl-NL" dirty="0"/>
              <a:t>: </a:t>
            </a:r>
            <a:br>
              <a:rPr lang="nl-NL" dirty="0"/>
            </a:br>
            <a:r>
              <a:rPr lang="nl-NL" dirty="0"/>
              <a:t>sterktes en zwaktes in kaart </a:t>
            </a:r>
            <a:r>
              <a:rPr lang="nl-NL" dirty="0" smtClean="0"/>
              <a:t>brengen</a:t>
            </a:r>
            <a:br>
              <a:rPr lang="nl-NL" dirty="0" smtClean="0"/>
            </a:br>
            <a:endParaRPr lang="nl-NL" dirty="0"/>
          </a:p>
          <a:p>
            <a:r>
              <a:rPr lang="nl-NL" dirty="0"/>
              <a:t>Asset building:</a:t>
            </a:r>
            <a:br>
              <a:rPr lang="nl-NL" dirty="0"/>
            </a:br>
            <a:r>
              <a:rPr lang="nl-NL" dirty="0"/>
              <a:t>assets leren, </a:t>
            </a:r>
            <a:r>
              <a:rPr lang="nl-NL" dirty="0" smtClean="0"/>
              <a:t>verwerven</a:t>
            </a:r>
            <a:br>
              <a:rPr lang="nl-NL" dirty="0" smtClean="0"/>
            </a:br>
            <a:endParaRPr lang="nl-NL" dirty="0"/>
          </a:p>
          <a:p>
            <a:r>
              <a:rPr lang="nl-NL" dirty="0"/>
              <a:t>Strategie </a:t>
            </a:r>
            <a:r>
              <a:rPr lang="nl-NL" dirty="0" smtClean="0"/>
              <a:t>bepalen</a:t>
            </a:r>
            <a:br>
              <a:rPr lang="nl-NL" dirty="0" smtClean="0"/>
            </a:br>
            <a:endParaRPr lang="nl-NL" dirty="0"/>
          </a:p>
          <a:p>
            <a:r>
              <a:rPr lang="nl-NL" dirty="0"/>
              <a:t>Financiële educatie om financiële assets te </a:t>
            </a:r>
            <a:r>
              <a:rPr lang="nl-NL" dirty="0" smtClean="0"/>
              <a:t>verwerven/leren</a:t>
            </a:r>
            <a:endParaRPr lang="nl-NL" dirty="0"/>
          </a:p>
          <a:p>
            <a:endParaRPr lang="nl-NL" dirty="0"/>
          </a:p>
        </p:txBody>
      </p:sp>
      <p:sp>
        <p:nvSpPr>
          <p:cNvPr id="7" name="Text Placeholder 6"/>
          <p:cNvSpPr>
            <a:spLocks noGrp="1"/>
          </p:cNvSpPr>
          <p:nvPr>
            <p:ph type="body" sz="quarter" idx="13"/>
          </p:nvPr>
        </p:nvSpPr>
        <p:spPr>
          <a:xfrm>
            <a:off x="317309" y="187778"/>
            <a:ext cx="4698571" cy="360902"/>
          </a:xfrm>
        </p:spPr>
        <p:txBody>
          <a:bodyPr/>
          <a:lstStyle/>
          <a:p>
            <a:r>
              <a:rPr lang="nl-NL" dirty="0"/>
              <a:t>Hoofdstuk 6. </a:t>
            </a:r>
            <a:r>
              <a:rPr lang="en-GB" dirty="0" err="1"/>
              <a:t>Werken</a:t>
            </a:r>
            <a:r>
              <a:rPr lang="en-GB" dirty="0"/>
              <a:t> met </a:t>
            </a:r>
            <a:r>
              <a:rPr lang="en-GB" dirty="0" err="1"/>
              <a:t>beperkt</a:t>
            </a:r>
            <a:r>
              <a:rPr lang="en-GB" dirty="0"/>
              <a:t> </a:t>
            </a:r>
            <a:r>
              <a:rPr lang="en-GB" dirty="0" err="1"/>
              <a:t>kapitaal</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Tree>
    <p:extLst>
      <p:ext uri="{BB962C8B-B14F-4D97-AF65-F5344CB8AC3E}">
        <p14:creationId xmlns:p14="http://schemas.microsoft.com/office/powerpoint/2010/main" val="878025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55</TotalTime>
  <Words>423</Words>
  <Application>Microsoft Office PowerPoint</Application>
  <PresentationFormat>Breedbeeld</PresentationFormat>
  <Paragraphs>120</Paragraphs>
  <Slides>14</Slides>
  <Notes>14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Calibri Light</vt:lpstr>
      <vt:lpstr>Wingdings 2</vt:lpstr>
      <vt:lpstr>Presentatie Boom v1.3 (2)</vt:lpstr>
      <vt:lpstr>Integraal sociaal werk</vt:lpstr>
      <vt:lpstr>Waarover gaat de presentatie?</vt:lpstr>
      <vt:lpstr>Begrippen</vt:lpstr>
      <vt:lpstr>Wat maakt iemand kwetsbaar?</vt:lpstr>
      <vt:lpstr>Wie is kwetsbaar?</vt:lpstr>
      <vt:lpstr>Armoede: wie is arm? </vt:lpstr>
      <vt:lpstr>Asset-theorie (1)</vt:lpstr>
      <vt:lpstr>Asset-theorie: vooronderstellingen (2)</vt:lpstr>
      <vt:lpstr>Asset-theorie: methoden (3)</vt:lpstr>
      <vt:lpstr>Mensen ‘aan’ hun rechten helpen</vt:lpstr>
      <vt:lpstr>Mensen ‘tot’ hun  rechten helpen</vt:lpstr>
      <vt:lpstr>Samenvatting</vt:lpstr>
      <vt:lpstr>Discussiepunten</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14</cp:revision>
  <dcterms:created xsi:type="dcterms:W3CDTF">2015-12-07T07:56:03Z</dcterms:created>
  <dcterms:modified xsi:type="dcterms:W3CDTF">2016-08-22T10:03:52Z</dcterms:modified>
</cp:coreProperties>
</file>