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23"/>
  </p:notesMasterIdLst>
  <p:handoutMasterIdLst>
    <p:handoutMasterId r:id="rId24"/>
  </p:handoutMasterIdLst>
  <p:sldIdLst>
    <p:sldId id="256" r:id="rId2"/>
    <p:sldId id="264" r:id="rId3"/>
    <p:sldId id="266" r:id="rId4"/>
    <p:sldId id="265" r:id="rId5"/>
    <p:sldId id="267" r:id="rId6"/>
    <p:sldId id="268" r:id="rId7"/>
    <p:sldId id="270" r:id="rId8"/>
    <p:sldId id="269"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62" r:id="rId22"/>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19</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21</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a:t>
            </a:r>
            <a:r>
              <a:rPr lang="nl-NL" smtClean="0"/>
              <a:t> sociaal </a:t>
            </a:r>
            <a:r>
              <a:rPr lang="nl-NL" dirty="0" smtClean="0"/>
              <a:t>werk</a:t>
            </a:r>
            <a:endParaRPr lang="nl-NL" dirty="0"/>
          </a:p>
        </p:txBody>
      </p:sp>
      <p:sp>
        <p:nvSpPr>
          <p:cNvPr id="5" name="Subtitle 4"/>
          <p:cNvSpPr>
            <a:spLocks noGrp="1"/>
          </p:cNvSpPr>
          <p:nvPr>
            <p:ph type="subTitle" idx="1"/>
          </p:nvPr>
        </p:nvSpPr>
        <p:spPr/>
        <p:txBody>
          <a:bodyPr/>
          <a:lstStyle/>
          <a:p>
            <a:r>
              <a:rPr lang="nl-NL" dirty="0"/>
              <a:t>Hoofdstuk </a:t>
            </a:r>
            <a:r>
              <a:rPr lang="nl-NL" dirty="0" smtClean="0"/>
              <a:t>7. </a:t>
            </a:r>
            <a:r>
              <a:rPr lang="nl-NL" dirty="0"/>
              <a:t>Zelfbedacht geeft </a:t>
            </a:r>
            <a:r>
              <a:rPr lang="nl-NL" dirty="0" smtClean="0"/>
              <a:t>Kracht</a:t>
            </a:r>
            <a:br>
              <a:rPr lang="nl-NL" dirty="0" smtClean="0"/>
            </a:br>
            <a:r>
              <a:rPr lang="nl-NL" altLang="nl-NL" dirty="0"/>
              <a:t>Oplossingsgericht werken</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Bijeenkomst 2</a:t>
            </a:r>
          </a:p>
        </p:txBody>
      </p:sp>
      <p:sp>
        <p:nvSpPr>
          <p:cNvPr id="6" name="Content Placeholder 5"/>
          <p:cNvSpPr>
            <a:spLocks noGrp="1"/>
          </p:cNvSpPr>
          <p:nvPr>
            <p:ph idx="1"/>
          </p:nvPr>
        </p:nvSpPr>
        <p:spPr/>
        <p:txBody>
          <a:bodyPr/>
          <a:lstStyle/>
          <a:p>
            <a:pPr>
              <a:lnSpc>
                <a:spcPct val="150000"/>
              </a:lnSpc>
            </a:pPr>
            <a:r>
              <a:rPr lang="nl-NL" altLang="nl-NL" dirty="0"/>
              <a:t>Intro en leerervaringen vanuit de huiswerkopdracht. Terugkoppeling naar de theorie.</a:t>
            </a:r>
          </a:p>
          <a:p>
            <a:pPr>
              <a:lnSpc>
                <a:spcPct val="150000"/>
              </a:lnSpc>
            </a:pPr>
            <a:r>
              <a:rPr lang="nl-NL" altLang="nl-NL" dirty="0"/>
              <a:t>Wondervraag.</a:t>
            </a:r>
          </a:p>
          <a:p>
            <a:pPr>
              <a:lnSpc>
                <a:spcPct val="150000"/>
              </a:lnSpc>
            </a:pPr>
            <a:r>
              <a:rPr lang="nl-NL" altLang="nl-NL" dirty="0"/>
              <a:t>Werken met resources.</a:t>
            </a:r>
          </a:p>
          <a:p>
            <a:pPr>
              <a:lnSpc>
                <a:spcPct val="150000"/>
              </a:lnSpc>
            </a:pPr>
            <a:r>
              <a:rPr lang="nl-NL" altLang="nl-NL" dirty="0"/>
              <a:t>Aarzelingen van klanten, wat doe je ermee? De voorbijganger, de zoeker, de koper en </a:t>
            </a:r>
            <a:r>
              <a:rPr lang="nl-NL" altLang="nl-NL" dirty="0" smtClean="0"/>
              <a:t>co-expert</a:t>
            </a:r>
            <a:r>
              <a:rPr lang="nl-NL" altLang="nl-NL" dirty="0"/>
              <a:t>:</a:t>
            </a:r>
            <a:r>
              <a:rPr lang="nl-NL" altLang="nl-NL" dirty="0" smtClean="0"/>
              <a:t> </a:t>
            </a:r>
            <a:br>
              <a:rPr lang="nl-NL" altLang="nl-NL" dirty="0" smtClean="0"/>
            </a:br>
            <a:r>
              <a:rPr lang="nl-NL" altLang="nl-NL" dirty="0" smtClean="0"/>
              <a:t>in </a:t>
            </a:r>
            <a:r>
              <a:rPr lang="nl-NL" altLang="nl-NL" dirty="0"/>
              <a:t>welke relatie ben jij met je klant en welke oplossingsgerichte interventie hoort daarbij? </a:t>
            </a:r>
          </a:p>
          <a:p>
            <a:pPr>
              <a:lnSpc>
                <a:spcPct val="150000"/>
              </a:lnSpc>
            </a:pPr>
            <a:r>
              <a:rPr lang="nl-NL" altLang="nl-NL" dirty="0"/>
              <a:t>Dvd met oplossing gericht filmfragment. Wat valt op?</a:t>
            </a:r>
          </a:p>
          <a:p>
            <a:pPr>
              <a:lnSpc>
                <a:spcPct val="150000"/>
              </a:lnSpc>
            </a:pPr>
            <a:r>
              <a:rPr lang="nl-NL" altLang="nl-NL" dirty="0"/>
              <a:t>Oplossingsgerichte intervisie.</a:t>
            </a:r>
          </a:p>
          <a:p>
            <a:pPr>
              <a:lnSpc>
                <a:spcPct val="150000"/>
              </a:lnSpc>
            </a:pPr>
            <a:r>
              <a:rPr lang="nl-NL" altLang="nl-NL" dirty="0"/>
              <a:t>Schaalvraag met terugkoppeling naar de leervragen.</a:t>
            </a: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10</a:t>
            </a:fld>
            <a:endParaRPr lang="nl-NL" noProof="1"/>
          </a:p>
        </p:txBody>
      </p:sp>
    </p:spTree>
    <p:extLst>
      <p:ext uri="{BB962C8B-B14F-4D97-AF65-F5344CB8AC3E}">
        <p14:creationId xmlns:p14="http://schemas.microsoft.com/office/powerpoint/2010/main" val="425137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Oplossingsgericht </a:t>
            </a:r>
            <a:r>
              <a:rPr lang="nl-NL" dirty="0" smtClean="0"/>
              <a:t>werken</a:t>
            </a:r>
            <a:endParaRPr lang="nl-NL" dirty="0"/>
          </a:p>
        </p:txBody>
      </p:sp>
      <p:sp>
        <p:nvSpPr>
          <p:cNvPr id="6" name="Content Placeholder 5"/>
          <p:cNvSpPr>
            <a:spLocks noGrp="1"/>
          </p:cNvSpPr>
          <p:nvPr>
            <p:ph idx="1"/>
          </p:nvPr>
        </p:nvSpPr>
        <p:spPr/>
        <p:txBody>
          <a:bodyPr/>
          <a:lstStyle/>
          <a:p>
            <a:r>
              <a:rPr lang="nl-NL" altLang="nl-NL" dirty="0">
                <a:solidFill>
                  <a:srgbClr val="000000"/>
                </a:solidFill>
                <a:latin typeface="Arial" charset="0"/>
                <a:ea typeface="Times New Roman" pitchFamily="18" charset="0"/>
                <a:cs typeface="Arial" charset="0"/>
              </a:rPr>
              <a:t>Als je weet wat werkt, doe het dan nog een keer.</a:t>
            </a:r>
            <a:br>
              <a:rPr lang="nl-NL" altLang="nl-NL" dirty="0">
                <a:solidFill>
                  <a:srgbClr val="000000"/>
                </a:solidFill>
                <a:latin typeface="Arial" charset="0"/>
                <a:ea typeface="Times New Roman" pitchFamily="18" charset="0"/>
                <a:cs typeface="Arial" charset="0"/>
              </a:rPr>
            </a:br>
            <a:r>
              <a:rPr lang="nl-NL" altLang="nl-NL" dirty="0">
                <a:solidFill>
                  <a:srgbClr val="000000"/>
                </a:solidFill>
                <a:latin typeface="Arial" charset="0"/>
                <a:ea typeface="Times New Roman" pitchFamily="18" charset="0"/>
                <a:cs typeface="Arial" charset="0"/>
              </a:rPr>
              <a:t> </a:t>
            </a:r>
          </a:p>
          <a:p>
            <a:r>
              <a:rPr lang="nl-NL" altLang="nl-NL" dirty="0">
                <a:latin typeface="Arial" charset="0"/>
                <a:ea typeface="Times New Roman" pitchFamily="18" charset="0"/>
                <a:cs typeface="Arial" charset="0"/>
              </a:rPr>
              <a:t>De nadruk ligt op wat er in de toekomst bereikt kan worden.</a:t>
            </a:r>
          </a:p>
          <a:p>
            <a:pPr>
              <a:buNone/>
            </a:pPr>
            <a:endParaRPr lang="nl-NL" altLang="nl-NL" dirty="0">
              <a:latin typeface="Arial" charset="0"/>
              <a:ea typeface="Times New Roman" pitchFamily="18" charset="0"/>
              <a:cs typeface="Arial" charset="0"/>
            </a:endParaRPr>
          </a:p>
          <a:p>
            <a:r>
              <a:rPr lang="nl-NL" altLang="nl-NL" dirty="0">
                <a:latin typeface="Arial" charset="0"/>
                <a:ea typeface="Times New Roman" pitchFamily="18" charset="0"/>
                <a:cs typeface="Arial" charset="0"/>
              </a:rPr>
              <a:t>Zelfbedachte oplossingen sluiten het beste aan.</a:t>
            </a:r>
          </a:p>
          <a:p>
            <a:pPr>
              <a:buNone/>
            </a:pPr>
            <a:endParaRPr lang="nl-NL" altLang="nl-NL" dirty="0">
              <a:latin typeface="Arial" charset="0"/>
              <a:ea typeface="Times New Roman" pitchFamily="18" charset="0"/>
              <a:cs typeface="Arial" charset="0"/>
            </a:endParaRPr>
          </a:p>
          <a:p>
            <a:r>
              <a:rPr lang="nl-NL" altLang="nl-NL" dirty="0">
                <a:latin typeface="Arial" charset="0"/>
                <a:ea typeface="Times New Roman" pitchFamily="18" charset="0"/>
                <a:cs typeface="Arial" charset="0"/>
              </a:rPr>
              <a:t>Onder moeilijke omstandigheden doet iedereen het beste wat hij/zij kan.</a:t>
            </a: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11</a:t>
            </a:fld>
            <a:endParaRPr lang="nl-NL" noProof="1"/>
          </a:p>
        </p:txBody>
      </p:sp>
    </p:spTree>
    <p:extLst>
      <p:ext uri="{BB962C8B-B14F-4D97-AF65-F5344CB8AC3E}">
        <p14:creationId xmlns:p14="http://schemas.microsoft.com/office/powerpoint/2010/main" val="2118840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descr="C:\Users\Tanny Bakker\AppData\Local\Microsoft\Windows\Temporary Internet Files\Content.IE5\XWZ0Y0NJ\MC90043934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5840" y="836712"/>
            <a:ext cx="5792688" cy="579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title"/>
          </p:nvPr>
        </p:nvSpPr>
        <p:spPr/>
        <p:txBody>
          <a:bodyPr/>
          <a:lstStyle/>
          <a:p>
            <a:r>
              <a:rPr lang="nl-NL" dirty="0">
                <a:latin typeface="Arial" pitchFamily="34" charset="0"/>
                <a:cs typeface="Arial" pitchFamily="34" charset="0"/>
              </a:rPr>
              <a:t>Handelsgerichtheid</a:t>
            </a:r>
            <a:endParaRPr lang="nl-NL" dirty="0"/>
          </a:p>
        </p:txBody>
      </p:sp>
      <p:sp>
        <p:nvSpPr>
          <p:cNvPr id="6" name="Content Placeholder 5"/>
          <p:cNvSpPr>
            <a:spLocks noGrp="1"/>
          </p:cNvSpPr>
          <p:nvPr>
            <p:ph idx="1"/>
          </p:nvPr>
        </p:nvSpPr>
        <p:spPr>
          <a:xfrm>
            <a:off x="1106379" y="2152994"/>
            <a:ext cx="10440000" cy="2500142"/>
          </a:xfrm>
        </p:spPr>
        <p:txBody>
          <a:bodyPr/>
          <a:lstStyle/>
          <a:p>
            <a:pPr>
              <a:spcBef>
                <a:spcPct val="0"/>
              </a:spcBef>
              <a:tabLst>
                <a:tab pos="457200" algn="l"/>
              </a:tabLst>
            </a:pPr>
            <a:r>
              <a:rPr lang="nl-NL" altLang="nl-NL" dirty="0">
                <a:latin typeface="Arial" charset="0"/>
                <a:ea typeface="Times New Roman" pitchFamily="18" charset="0"/>
                <a:cs typeface="Arial" charset="0"/>
              </a:rPr>
              <a:t>Gericht op mogelijkheden, hulpbronnen en krachten van de hoofdpersoon en </a:t>
            </a:r>
            <a:r>
              <a:rPr lang="nl-NL" altLang="nl-NL" dirty="0" smtClean="0">
                <a:latin typeface="Arial" charset="0"/>
                <a:ea typeface="Times New Roman" pitchFamily="18" charset="0"/>
                <a:cs typeface="Arial" charset="0"/>
              </a:rPr>
              <a:t>zijn/haar omgeving</a:t>
            </a:r>
            <a:endParaRPr lang="nl-NL" altLang="nl-NL" dirty="0">
              <a:latin typeface="Arial" charset="0"/>
              <a:ea typeface="Times New Roman" pitchFamily="18" charset="0"/>
              <a:cs typeface="Arial" charset="0"/>
            </a:endParaRPr>
          </a:p>
          <a:p>
            <a:pPr>
              <a:spcBef>
                <a:spcPct val="0"/>
              </a:spcBef>
              <a:tabLst>
                <a:tab pos="457200" algn="l"/>
              </a:tabLst>
            </a:pPr>
            <a:endParaRPr lang="nl-NL" altLang="nl-NL" dirty="0">
              <a:latin typeface="Arial" charset="0"/>
              <a:ea typeface="Times New Roman" pitchFamily="18" charset="0"/>
              <a:cs typeface="Arial" charset="0"/>
            </a:endParaRPr>
          </a:p>
          <a:p>
            <a:pPr>
              <a:spcBef>
                <a:spcPct val="0"/>
              </a:spcBef>
              <a:tabLst>
                <a:tab pos="457200" algn="l"/>
              </a:tabLst>
            </a:pPr>
            <a:r>
              <a:rPr lang="nl-NL" altLang="nl-NL" dirty="0">
                <a:latin typeface="Arial" charset="0"/>
                <a:ea typeface="Times New Roman" pitchFamily="18" charset="0"/>
                <a:cs typeface="Arial" charset="0"/>
              </a:rPr>
              <a:t>Hoofdpersoon komt tot eigen oplossingen</a:t>
            </a:r>
          </a:p>
          <a:p>
            <a:pPr>
              <a:spcBef>
                <a:spcPct val="0"/>
              </a:spcBef>
              <a:tabLst>
                <a:tab pos="457200" algn="l"/>
              </a:tabLst>
            </a:pPr>
            <a:endParaRPr lang="nl-NL" altLang="nl-NL" dirty="0">
              <a:latin typeface="Arial" charset="0"/>
              <a:ea typeface="Times New Roman" pitchFamily="18" charset="0"/>
              <a:cs typeface="Arial" charset="0"/>
            </a:endParaRPr>
          </a:p>
          <a:p>
            <a:pPr>
              <a:spcBef>
                <a:spcPct val="0"/>
              </a:spcBef>
              <a:tabLst>
                <a:tab pos="457200" algn="l"/>
              </a:tabLst>
            </a:pPr>
            <a:r>
              <a:rPr lang="nl-NL" altLang="nl-NL" dirty="0">
                <a:latin typeface="Arial" charset="0"/>
                <a:ea typeface="Times New Roman" pitchFamily="18" charset="0"/>
                <a:cs typeface="Arial" charset="0"/>
              </a:rPr>
              <a:t>Gericht op herstel van keuzemogelijkheden</a:t>
            </a:r>
          </a:p>
          <a:p>
            <a:pPr>
              <a:spcBef>
                <a:spcPct val="0"/>
              </a:spcBef>
              <a:tabLst>
                <a:tab pos="457200" algn="l"/>
              </a:tabLst>
            </a:pPr>
            <a:endParaRPr lang="nl-NL" altLang="nl-NL" dirty="0">
              <a:latin typeface="Arial" charset="0"/>
              <a:ea typeface="Times New Roman" pitchFamily="18" charset="0"/>
              <a:cs typeface="Arial" charset="0"/>
            </a:endParaRPr>
          </a:p>
          <a:p>
            <a:pPr>
              <a:spcBef>
                <a:spcPct val="0"/>
              </a:spcBef>
              <a:tabLst>
                <a:tab pos="457200" algn="l"/>
              </a:tabLst>
            </a:pPr>
            <a:r>
              <a:rPr lang="nl-NL" altLang="nl-NL" dirty="0">
                <a:latin typeface="Arial" charset="0"/>
                <a:ea typeface="Times New Roman" pitchFamily="18" charset="0"/>
                <a:cs typeface="Arial" charset="0"/>
              </a:rPr>
              <a:t>Houding van </a:t>
            </a:r>
            <a:r>
              <a:rPr lang="nl-NL" altLang="nl-NL" dirty="0" smtClean="0">
                <a:latin typeface="Arial" charset="0"/>
                <a:ea typeface="Times New Roman" pitchFamily="18" charset="0"/>
                <a:cs typeface="Arial" charset="0"/>
              </a:rPr>
              <a:t>niet-weten</a:t>
            </a:r>
            <a:endParaRPr lang="nl-NL" altLang="nl-NL" dirty="0">
              <a:latin typeface="Arial" charset="0"/>
              <a:ea typeface="Times New Roman" pitchFamily="18" charset="0"/>
              <a:cs typeface="Arial" charset="0"/>
            </a:endParaRP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12</a:t>
            </a:fld>
            <a:endParaRPr lang="nl-NL" noProof="1"/>
          </a:p>
        </p:txBody>
      </p:sp>
    </p:spTree>
    <p:extLst>
      <p:ext uri="{BB962C8B-B14F-4D97-AF65-F5344CB8AC3E}">
        <p14:creationId xmlns:p14="http://schemas.microsoft.com/office/powerpoint/2010/main" val="1486025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De vrijblijvende relatie</a:t>
            </a:r>
          </a:p>
        </p:txBody>
      </p:sp>
      <p:sp>
        <p:nvSpPr>
          <p:cNvPr id="6" name="Content Placeholder 5"/>
          <p:cNvSpPr>
            <a:spLocks noGrp="1"/>
          </p:cNvSpPr>
          <p:nvPr>
            <p:ph idx="1"/>
          </p:nvPr>
        </p:nvSpPr>
        <p:spPr/>
        <p:txBody>
          <a:bodyPr/>
          <a:lstStyle/>
          <a:p>
            <a:pPr>
              <a:lnSpc>
                <a:spcPct val="150000"/>
              </a:lnSpc>
            </a:pPr>
            <a:r>
              <a:rPr lang="nl-NL" altLang="nl-NL" dirty="0"/>
              <a:t>Bied geen hulp</a:t>
            </a:r>
          </a:p>
          <a:p>
            <a:pPr>
              <a:lnSpc>
                <a:spcPct val="150000"/>
              </a:lnSpc>
            </a:pPr>
            <a:r>
              <a:rPr lang="nl-NL" altLang="nl-NL" dirty="0"/>
              <a:t>Toon waardering</a:t>
            </a:r>
          </a:p>
          <a:p>
            <a:pPr>
              <a:lnSpc>
                <a:spcPct val="150000"/>
              </a:lnSpc>
            </a:pPr>
            <a:r>
              <a:rPr lang="nl-NL" altLang="nl-NL" dirty="0"/>
              <a:t>(Indien gepast) geef </a:t>
            </a:r>
            <a:r>
              <a:rPr lang="nl-NL" altLang="nl-NL" dirty="0" smtClean="0"/>
              <a:t>informatie</a:t>
            </a:r>
            <a:endParaRPr lang="nl-NL" altLang="nl-NL" dirty="0"/>
          </a:p>
          <a:p>
            <a:pPr>
              <a:lnSpc>
                <a:spcPct val="150000"/>
              </a:lnSpc>
            </a:pPr>
            <a:r>
              <a:rPr lang="nl-NL" altLang="nl-NL" dirty="0"/>
              <a:t>Wees positief over de verwijzende partij</a:t>
            </a:r>
          </a:p>
          <a:p>
            <a:pPr>
              <a:lnSpc>
                <a:spcPct val="150000"/>
              </a:lnSpc>
            </a:pPr>
            <a:r>
              <a:rPr lang="nl-NL" altLang="nl-NL" dirty="0"/>
              <a:t>Ontwikkel een alternatieve hulpvraag (wat moet er volgens jou veranderen zodat je juf minder bezorgd is over jouw gedrag)</a:t>
            </a:r>
          </a:p>
          <a:p>
            <a:pPr>
              <a:lnSpc>
                <a:spcPct val="150000"/>
              </a:lnSpc>
            </a:pPr>
            <a:r>
              <a:rPr lang="nl-NL" altLang="nl-NL" dirty="0"/>
              <a:t>Noem de gevolgen van de afwezigheid van een hulpvraag  (als je geen zin hebt om je huiswerk te doen, accepteer je dan dat je … niet mag)?</a:t>
            </a:r>
          </a:p>
          <a:p>
            <a:pPr>
              <a:lnSpc>
                <a:spcPct val="150000"/>
              </a:lnSpc>
            </a:pPr>
            <a:r>
              <a:rPr lang="nl-NL" altLang="nl-NL" dirty="0"/>
              <a:t>Neem de </a:t>
            </a:r>
            <a:r>
              <a:rPr lang="nl-NL" altLang="nl-NL" dirty="0" smtClean="0"/>
              <a:t>tijd</a:t>
            </a:r>
            <a:endParaRPr lang="nl-NL" altLang="nl-NL" dirty="0"/>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13</a:t>
            </a:fld>
            <a:endParaRPr lang="nl-NL" noProof="1"/>
          </a:p>
        </p:txBody>
      </p:sp>
    </p:spTree>
    <p:extLst>
      <p:ext uri="{BB962C8B-B14F-4D97-AF65-F5344CB8AC3E}">
        <p14:creationId xmlns:p14="http://schemas.microsoft.com/office/powerpoint/2010/main" val="3058374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Checklist voor de vrijblijvende relatie</a:t>
            </a:r>
          </a:p>
        </p:txBody>
      </p:sp>
      <p:sp>
        <p:nvSpPr>
          <p:cNvPr id="6" name="Content Placeholder 5"/>
          <p:cNvSpPr>
            <a:spLocks noGrp="1"/>
          </p:cNvSpPr>
          <p:nvPr>
            <p:ph idx="1"/>
          </p:nvPr>
        </p:nvSpPr>
        <p:spPr/>
        <p:txBody>
          <a:bodyPr/>
          <a:lstStyle/>
          <a:p>
            <a:pPr>
              <a:lnSpc>
                <a:spcPct val="150000"/>
              </a:lnSpc>
            </a:pPr>
            <a:r>
              <a:rPr lang="nl-NL" altLang="nl-NL" dirty="0"/>
              <a:t>Als iemand geen hulp vraagt, dring hem dan niet </a:t>
            </a:r>
            <a:r>
              <a:rPr lang="nl-NL" altLang="nl-NL" dirty="0" smtClean="0"/>
              <a:t>op</a:t>
            </a:r>
            <a:endParaRPr lang="nl-NL" altLang="nl-NL" dirty="0"/>
          </a:p>
          <a:p>
            <a:pPr>
              <a:lnSpc>
                <a:spcPct val="150000"/>
              </a:lnSpc>
            </a:pPr>
            <a:r>
              <a:rPr lang="nl-NL" altLang="nl-NL" dirty="0"/>
              <a:t>Toon je waardering en ontwikkel een zo positief mogelijke relatie</a:t>
            </a:r>
          </a:p>
          <a:p>
            <a:pPr>
              <a:lnSpc>
                <a:spcPct val="150000"/>
              </a:lnSpc>
            </a:pPr>
            <a:r>
              <a:rPr lang="nl-NL" altLang="nl-NL" dirty="0"/>
              <a:t>Geef informatie</a:t>
            </a:r>
          </a:p>
          <a:p>
            <a:pPr>
              <a:lnSpc>
                <a:spcPct val="150000"/>
              </a:lnSpc>
            </a:pPr>
            <a:r>
              <a:rPr lang="nl-NL" altLang="nl-NL" dirty="0"/>
              <a:t>Benadruk de positieve bedoelingen van de verwijzer</a:t>
            </a:r>
          </a:p>
          <a:p>
            <a:pPr>
              <a:lnSpc>
                <a:spcPct val="150000"/>
              </a:lnSpc>
            </a:pPr>
            <a:r>
              <a:rPr lang="nl-NL" altLang="nl-NL" dirty="0"/>
              <a:t>Onderzoek of een alternatieve hulpvraag acceptabel is</a:t>
            </a:r>
          </a:p>
          <a:p>
            <a:pPr>
              <a:lnSpc>
                <a:spcPct val="150000"/>
              </a:lnSpc>
            </a:pPr>
            <a:r>
              <a:rPr lang="nl-NL" altLang="nl-NL" dirty="0"/>
              <a:t>Confronteer de cliënt met de gevolgen als hij geen (alternatieve) hulpvraag ontwikkelt</a:t>
            </a:r>
          </a:p>
          <a:p>
            <a:pPr>
              <a:lnSpc>
                <a:spcPct val="150000"/>
              </a:lnSpc>
            </a:pPr>
            <a:r>
              <a:rPr lang="nl-NL" altLang="nl-NL" dirty="0"/>
              <a:t>Wacht, want misschien ontwikkelt hij op een later tijdstip, of in een andere situatie (misschien met een andere hulpverlener) wel een </a:t>
            </a:r>
            <a:r>
              <a:rPr lang="nl-NL" altLang="nl-NL" dirty="0" smtClean="0"/>
              <a:t>hulpvraag</a:t>
            </a:r>
            <a:endParaRPr lang="nl-NL" altLang="nl-NL" dirty="0"/>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14</a:t>
            </a:fld>
            <a:endParaRPr lang="nl-NL" noProof="1"/>
          </a:p>
        </p:txBody>
      </p:sp>
    </p:spTree>
    <p:extLst>
      <p:ext uri="{BB962C8B-B14F-4D97-AF65-F5344CB8AC3E}">
        <p14:creationId xmlns:p14="http://schemas.microsoft.com/office/powerpoint/2010/main" val="17441441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15</a:t>
            </a:fld>
            <a:endParaRPr lang="nl-NL" noProof="1"/>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536" y="764704"/>
            <a:ext cx="8124395" cy="6093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69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latin typeface="Arial" pitchFamily="34" charset="0"/>
              </a:rPr>
              <a:t>De wondervraag gebruiken</a:t>
            </a:r>
            <a:endParaRPr lang="nl-NL" dirty="0"/>
          </a:p>
        </p:txBody>
      </p:sp>
      <p:sp>
        <p:nvSpPr>
          <p:cNvPr id="6" name="Content Placeholder 5"/>
          <p:cNvSpPr>
            <a:spLocks noGrp="1"/>
          </p:cNvSpPr>
          <p:nvPr>
            <p:ph idx="1"/>
          </p:nvPr>
        </p:nvSpPr>
        <p:spPr>
          <a:xfrm>
            <a:off x="2783632" y="2152994"/>
            <a:ext cx="6408712" cy="3816000"/>
          </a:xfrm>
        </p:spPr>
        <p:txBody>
          <a:bodyPr/>
          <a:lstStyle/>
          <a:p>
            <a:pPr marL="609600" indent="-609600">
              <a:lnSpc>
                <a:spcPct val="150000"/>
              </a:lnSpc>
              <a:buNone/>
            </a:pPr>
            <a:r>
              <a:rPr lang="nl-NL" altLang="nl-NL" dirty="0" smtClean="0">
                <a:latin typeface="Arial" charset="0"/>
              </a:rPr>
              <a:t>“	Stel </a:t>
            </a:r>
            <a:r>
              <a:rPr lang="nl-NL" altLang="nl-NL" dirty="0">
                <a:latin typeface="Arial" charset="0"/>
              </a:rPr>
              <a:t>dat, terwijl je slaapt vannacht en het stil is in huis, er een wonder gebeurt. Het wonder is dat het probleem dat je hier bracht, is opgelost. Echter, omdat je sliep, weet je niet dat het wonder heeft </a:t>
            </a:r>
            <a:r>
              <a:rPr lang="nl-NL" altLang="nl-NL" dirty="0" smtClean="0">
                <a:latin typeface="Arial" charset="0"/>
              </a:rPr>
              <a:t>plaatsgevonden</a:t>
            </a:r>
            <a:r>
              <a:rPr lang="nl-NL" altLang="nl-NL" dirty="0">
                <a:latin typeface="Arial" charset="0"/>
              </a:rPr>
              <a:t>. Wat zal er anders zijn wanneer je </a:t>
            </a:r>
            <a:r>
              <a:rPr lang="nl-NL" altLang="nl-NL" dirty="0" smtClean="0">
                <a:latin typeface="Arial" charset="0"/>
              </a:rPr>
              <a:t>morgenochtend </a:t>
            </a:r>
            <a:r>
              <a:rPr lang="nl-NL" altLang="nl-NL" dirty="0">
                <a:latin typeface="Arial" charset="0"/>
              </a:rPr>
              <a:t>wakker wordt. Waaraan merk je dat er een wonder is gebeurd en dat je probleem is opgelost.”</a:t>
            </a:r>
          </a:p>
          <a:p>
            <a:pPr marL="609600" indent="-609600">
              <a:lnSpc>
                <a:spcPct val="150000"/>
              </a:lnSpc>
              <a:buNone/>
            </a:pPr>
            <a:r>
              <a:rPr lang="nl-NL" altLang="nl-NL" dirty="0">
                <a:latin typeface="Arial" charset="0"/>
                <a:ea typeface="Times New Roman" pitchFamily="18" charset="0"/>
                <a:cs typeface="Arial" charset="0"/>
              </a:rPr>
              <a:t>	</a:t>
            </a:r>
          </a:p>
          <a:p>
            <a:pPr marL="609600" indent="-609600">
              <a:lnSpc>
                <a:spcPct val="150000"/>
              </a:lnSpc>
              <a:buNone/>
            </a:pPr>
            <a:r>
              <a:rPr lang="nl-NL" altLang="nl-NL" dirty="0">
                <a:latin typeface="Arial" charset="0"/>
                <a:ea typeface="Times New Roman" pitchFamily="18" charset="0"/>
                <a:cs typeface="Arial" charset="0"/>
              </a:rPr>
              <a:t>	Vraag in detail wat er anders is. </a:t>
            </a:r>
            <a:endParaRPr lang="nl-NL" altLang="nl-NL" dirty="0">
              <a:latin typeface="Arial" charset="0"/>
            </a:endParaRPr>
          </a:p>
          <a:p>
            <a:pPr marL="609600" indent="-609600">
              <a:lnSpc>
                <a:spcPct val="150000"/>
              </a:lnSpc>
              <a:buNone/>
            </a:pPr>
            <a:r>
              <a:rPr lang="nl-NL" altLang="nl-NL" sz="2400" dirty="0"/>
              <a:t>	</a:t>
            </a:r>
            <a:r>
              <a:rPr lang="nl-NL" altLang="nl-NL" sz="1400" dirty="0" smtClean="0">
                <a:latin typeface="Arial" charset="0"/>
              </a:rPr>
              <a:t>Bron</a:t>
            </a:r>
            <a:r>
              <a:rPr lang="nl-NL" altLang="nl-NL" sz="1400" dirty="0">
                <a:latin typeface="Arial" charset="0"/>
              </a:rPr>
              <a:t>: de </a:t>
            </a:r>
            <a:r>
              <a:rPr lang="nl-NL" altLang="nl-NL" sz="1400" dirty="0" err="1">
                <a:latin typeface="Arial" charset="0"/>
              </a:rPr>
              <a:t>Shazer</a:t>
            </a:r>
            <a:r>
              <a:rPr lang="nl-NL" altLang="nl-NL" sz="1400" dirty="0">
                <a:latin typeface="Arial" charset="0"/>
              </a:rPr>
              <a:t>, 1998</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16</a:t>
            </a:fld>
            <a:endParaRPr lang="nl-NL" noProof="1"/>
          </a:p>
        </p:txBody>
      </p:sp>
    </p:spTree>
    <p:extLst>
      <p:ext uri="{BB962C8B-B14F-4D97-AF65-F5344CB8AC3E}">
        <p14:creationId xmlns:p14="http://schemas.microsoft.com/office/powerpoint/2010/main" val="4799453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latin typeface="Arial" pitchFamily="34" charset="0"/>
              </a:rPr>
              <a:t>De wondervraag gebruiken</a:t>
            </a:r>
            <a:endParaRPr lang="nl-NL" dirty="0"/>
          </a:p>
        </p:txBody>
      </p:sp>
      <p:sp>
        <p:nvSpPr>
          <p:cNvPr id="6" name="Content Placeholder 5"/>
          <p:cNvSpPr>
            <a:spLocks noGrp="1"/>
          </p:cNvSpPr>
          <p:nvPr>
            <p:ph idx="1"/>
          </p:nvPr>
        </p:nvSpPr>
        <p:spPr/>
        <p:txBody>
          <a:bodyPr/>
          <a:lstStyle/>
          <a:p>
            <a:pPr>
              <a:lnSpc>
                <a:spcPct val="150000"/>
              </a:lnSpc>
            </a:pPr>
            <a:r>
              <a:rPr lang="nl-NL" dirty="0"/>
              <a:t>Stel korte, simpele vragen, zoals:</a:t>
            </a:r>
          </a:p>
          <a:p>
            <a:pPr lvl="1">
              <a:lnSpc>
                <a:spcPct val="150000"/>
              </a:lnSpc>
            </a:pPr>
            <a:r>
              <a:rPr lang="nl-NL" dirty="0"/>
              <a:t>Wat doe je anders? </a:t>
            </a:r>
          </a:p>
          <a:p>
            <a:pPr lvl="1">
              <a:lnSpc>
                <a:spcPct val="150000"/>
              </a:lnSpc>
            </a:pPr>
            <a:r>
              <a:rPr lang="nl-NL" dirty="0"/>
              <a:t>Wat maakt het anders?</a:t>
            </a:r>
          </a:p>
          <a:p>
            <a:pPr lvl="1">
              <a:lnSpc>
                <a:spcPct val="150000"/>
              </a:lnSpc>
            </a:pPr>
            <a:r>
              <a:rPr lang="nl-NL" dirty="0"/>
              <a:t>Wat zou het eerste kleine ding zijn, waaraan je het merkt?</a:t>
            </a:r>
          </a:p>
          <a:p>
            <a:pPr lvl="1">
              <a:lnSpc>
                <a:spcPct val="150000"/>
              </a:lnSpc>
            </a:pPr>
            <a:r>
              <a:rPr lang="nl-NL" dirty="0"/>
              <a:t>Hoe ziet het er uit? </a:t>
            </a:r>
          </a:p>
          <a:p>
            <a:pPr lvl="1">
              <a:lnSpc>
                <a:spcPct val="150000"/>
              </a:lnSpc>
            </a:pPr>
            <a:r>
              <a:rPr lang="nl-NL" dirty="0"/>
              <a:t>Wat is het kleinste verschil?</a:t>
            </a:r>
          </a:p>
          <a:p>
            <a:pPr lvl="1">
              <a:lnSpc>
                <a:spcPct val="150000"/>
              </a:lnSpc>
            </a:pPr>
            <a:r>
              <a:rPr lang="nl-NL" dirty="0"/>
              <a:t>Hoe kan een belangrijke ander merken aan jou dat het </a:t>
            </a:r>
            <a:r>
              <a:rPr lang="nl-NL" dirty="0" smtClean="0"/>
              <a:t>wonder heeft </a:t>
            </a:r>
            <a:r>
              <a:rPr lang="nl-NL" dirty="0"/>
              <a:t>plaats gevonden?</a:t>
            </a:r>
          </a:p>
          <a:p>
            <a:endParaRPr lang="nl-NL" dirty="0"/>
          </a:p>
          <a:p>
            <a:r>
              <a:rPr lang="nl-NL" dirty="0"/>
              <a:t>Gebruik vaak: En wat nog meer?</a:t>
            </a:r>
          </a:p>
          <a:p>
            <a:endParaRPr lang="nl-NL" dirty="0"/>
          </a:p>
          <a:p>
            <a:r>
              <a:rPr lang="nl-NL" dirty="0"/>
              <a:t>Zelf bedachte vragen sluiten altijd beter aan!</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17</a:t>
            </a:fld>
            <a:endParaRPr lang="nl-NL" noProof="1"/>
          </a:p>
        </p:txBody>
      </p:sp>
    </p:spTree>
    <p:extLst>
      <p:ext uri="{BB962C8B-B14F-4D97-AF65-F5344CB8AC3E}">
        <p14:creationId xmlns:p14="http://schemas.microsoft.com/office/powerpoint/2010/main" val="3360934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altLang="nl-NL" dirty="0" smtClean="0">
                <a:latin typeface="Arial" charset="0"/>
              </a:rPr>
              <a:t>Samenvattend</a:t>
            </a:r>
            <a:endParaRPr lang="nl-NL" dirty="0"/>
          </a:p>
        </p:txBody>
      </p:sp>
      <p:sp>
        <p:nvSpPr>
          <p:cNvPr id="6" name="Content Placeholder 5"/>
          <p:cNvSpPr>
            <a:spLocks noGrp="1"/>
          </p:cNvSpPr>
          <p:nvPr>
            <p:ph idx="1"/>
          </p:nvPr>
        </p:nvSpPr>
        <p:spPr>
          <a:xfrm>
            <a:off x="1127448" y="2204864"/>
            <a:ext cx="4845605" cy="3816000"/>
          </a:xfrm>
        </p:spPr>
        <p:txBody>
          <a:bodyPr/>
          <a:lstStyle/>
          <a:p>
            <a:r>
              <a:rPr lang="nl-NL" dirty="0"/>
              <a:t>Herkennen (van oplosbare én onoplosbare problemen)</a:t>
            </a:r>
          </a:p>
          <a:p>
            <a:r>
              <a:rPr lang="nl-NL" dirty="0"/>
              <a:t>Aanmoedigen/uitnodigen (van spreken over oplossingen)</a:t>
            </a:r>
          </a:p>
          <a:p>
            <a:r>
              <a:rPr lang="nl-NL" dirty="0"/>
              <a:t>Hulpbronnen (gebruikmaken van wat er is aan competenties, ervaring, eigenschappen.</a:t>
            </a:r>
          </a:p>
          <a:p>
            <a:r>
              <a:rPr lang="nl-NL" dirty="0"/>
              <a:t>De gewenste situatie: de ideale toekomst wordt onderhandeld en gecreëerd</a:t>
            </a:r>
          </a:p>
          <a:p>
            <a:r>
              <a:rPr lang="nl-NL" dirty="0"/>
              <a:t>De oplossing is niet altijd recht evenredig met het </a:t>
            </a:r>
            <a:r>
              <a:rPr lang="nl-NL" dirty="0" smtClean="0"/>
              <a:t>probleem</a:t>
            </a:r>
          </a:p>
          <a:p>
            <a:pPr lvl="0"/>
            <a:r>
              <a:rPr lang="nl-NL" dirty="0"/>
              <a:t>Oplossingsgericht taalgebruik</a:t>
            </a: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18</a:t>
            </a:fld>
            <a:endParaRPr lang="nl-NL" noProof="1"/>
          </a:p>
        </p:txBody>
      </p:sp>
      <p:sp>
        <p:nvSpPr>
          <p:cNvPr id="9" name="Content Placeholder 5"/>
          <p:cNvSpPr txBox="1">
            <a:spLocks/>
          </p:cNvSpPr>
          <p:nvPr/>
        </p:nvSpPr>
        <p:spPr>
          <a:xfrm>
            <a:off x="6384032" y="2204864"/>
            <a:ext cx="4845605" cy="3816000"/>
          </a:xfrm>
          <a:prstGeom prst="rect">
            <a:avLst/>
          </a:prstGeom>
        </p:spPr>
        <p:txBody>
          <a:bodyPr vert="horz" lIns="0" tIns="0" rIns="0" bIns="0" rtlCol="0">
            <a:noAutofit/>
          </a:bodyPr>
          <a:lst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a:lstStyle>
          <a:p>
            <a:pPr lvl="0"/>
            <a:r>
              <a:rPr lang="nl-NL" dirty="0" smtClean="0"/>
              <a:t>Vragen </a:t>
            </a:r>
            <a:r>
              <a:rPr lang="nl-NL" dirty="0"/>
              <a:t>stellen in plaats van cliënten vertellen wat zij moeten doen. Waaronder:</a:t>
            </a:r>
          </a:p>
          <a:p>
            <a:pPr lvl="1"/>
            <a:r>
              <a:rPr lang="nl-NL" dirty="0"/>
              <a:t>Schaalvragen</a:t>
            </a:r>
          </a:p>
          <a:p>
            <a:pPr lvl="1"/>
            <a:r>
              <a:rPr lang="nl-NL" dirty="0"/>
              <a:t>Wondervragen</a:t>
            </a:r>
          </a:p>
          <a:p>
            <a:pPr lvl="1"/>
            <a:r>
              <a:rPr lang="nl-NL" dirty="0"/>
              <a:t>Vragen naar uitzonderingen</a:t>
            </a:r>
          </a:p>
          <a:p>
            <a:pPr lvl="1"/>
            <a:r>
              <a:rPr lang="nl-NL" dirty="0"/>
              <a:t>Complimenten</a:t>
            </a:r>
          </a:p>
          <a:p>
            <a:pPr lvl="0"/>
            <a:r>
              <a:rPr lang="nl-NL" dirty="0"/>
              <a:t>Uitnodigen om meer te doen van wat al werkt</a:t>
            </a:r>
          </a:p>
          <a:p>
            <a:pPr lvl="0"/>
            <a:r>
              <a:rPr lang="nl-NL" dirty="0"/>
              <a:t>Onderhandeling en Consensus (bijvoorbeeld over de volgende stap)</a:t>
            </a:r>
          </a:p>
          <a:p>
            <a:pPr lvl="0"/>
            <a:r>
              <a:rPr lang="nl-NL" dirty="0"/>
              <a:t>Eenvoud (in taal en actie).</a:t>
            </a:r>
          </a:p>
        </p:txBody>
      </p:sp>
    </p:spTree>
    <p:extLst>
      <p:ext uri="{BB962C8B-B14F-4D97-AF65-F5344CB8AC3E}">
        <p14:creationId xmlns:p14="http://schemas.microsoft.com/office/powerpoint/2010/main" val="20493394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altLang="nl-NL" dirty="0" smtClean="0">
                <a:latin typeface="Arial" charset="0"/>
              </a:rPr>
              <a:t>Discussie</a:t>
            </a:r>
            <a:endParaRPr lang="nl-NL" dirty="0"/>
          </a:p>
        </p:txBody>
      </p:sp>
      <p:sp>
        <p:nvSpPr>
          <p:cNvPr id="6" name="Content Placeholder 5"/>
          <p:cNvSpPr>
            <a:spLocks noGrp="1"/>
          </p:cNvSpPr>
          <p:nvPr>
            <p:ph idx="1"/>
          </p:nvPr>
        </p:nvSpPr>
        <p:spPr/>
        <p:txBody>
          <a:bodyPr/>
          <a:lstStyle/>
          <a:p>
            <a:pPr marL="342900" indent="-342900">
              <a:buFont typeface="+mj-lt"/>
              <a:buAutoNum type="arabicPeriod"/>
            </a:pPr>
            <a:r>
              <a:rPr lang="nl-NL" dirty="0" smtClean="0"/>
              <a:t>Er </a:t>
            </a:r>
            <a:r>
              <a:rPr lang="nl-NL" dirty="0"/>
              <a:t>is altijd verandering: verandering is onvermijdelijk.</a:t>
            </a:r>
          </a:p>
          <a:p>
            <a:pPr marL="342900" indent="-342900">
              <a:buFont typeface="+mj-lt"/>
              <a:buAutoNum type="arabicPeriod"/>
            </a:pPr>
            <a:endParaRPr lang="nl-NL" dirty="0"/>
          </a:p>
          <a:p>
            <a:pPr marL="342900" indent="-342900">
              <a:buFont typeface="+mj-lt"/>
              <a:buAutoNum type="arabicPeriod"/>
            </a:pPr>
            <a:r>
              <a:rPr lang="nl-NL" dirty="0" smtClean="0"/>
              <a:t>Er </a:t>
            </a:r>
            <a:r>
              <a:rPr lang="nl-NL" dirty="0"/>
              <a:t>is altijd sprake van samenwerking.</a:t>
            </a:r>
          </a:p>
          <a:p>
            <a:pPr marL="342900" indent="-342900">
              <a:buFont typeface="+mj-lt"/>
              <a:buAutoNum type="arabicPeriod"/>
            </a:pPr>
            <a:endParaRPr lang="nl-NL" dirty="0"/>
          </a:p>
          <a:p>
            <a:pPr marL="342900" indent="-342900">
              <a:buFont typeface="+mj-lt"/>
              <a:buAutoNum type="arabicPeriod"/>
            </a:pPr>
            <a:r>
              <a:rPr lang="nl-NL" dirty="0" smtClean="0"/>
              <a:t>Weerstand </a:t>
            </a:r>
            <a:r>
              <a:rPr lang="nl-NL" dirty="0"/>
              <a:t>is geen bruikbaar begrip.</a:t>
            </a:r>
          </a:p>
          <a:p>
            <a:pPr marL="342900" indent="-342900">
              <a:buFont typeface="+mj-lt"/>
              <a:buAutoNum type="arabicPeriod"/>
            </a:pPr>
            <a:endParaRPr lang="nl-NL" dirty="0"/>
          </a:p>
          <a:p>
            <a:pPr marL="342900" indent="-342900">
              <a:buFont typeface="+mj-lt"/>
              <a:buAutoNum type="arabicPeriod"/>
            </a:pPr>
            <a:r>
              <a:rPr lang="nl-NL" dirty="0" smtClean="0"/>
              <a:t>Een </a:t>
            </a:r>
            <a:r>
              <a:rPr lang="nl-NL" dirty="0"/>
              <a:t>gedetailleerde analyse en begrip van het probleem is doorgaans van weinig hulp bij het vinden van oplossingen.</a:t>
            </a:r>
          </a:p>
          <a:p>
            <a:pPr marL="342900" indent="-342900">
              <a:buFont typeface="+mj-lt"/>
              <a:buAutoNum type="arabicPeriod"/>
            </a:pPr>
            <a:endParaRPr lang="nl-NL" dirty="0"/>
          </a:p>
          <a:p>
            <a:pPr marL="342900" indent="-342900">
              <a:buFont typeface="+mj-lt"/>
              <a:buAutoNum type="arabicPeriod"/>
            </a:pPr>
            <a:r>
              <a:rPr lang="nl-NL" dirty="0" smtClean="0"/>
              <a:t>Aanwijzingen </a:t>
            </a:r>
            <a:r>
              <a:rPr lang="nl-NL" dirty="0"/>
              <a:t>voor de oplossing bevinden zich altijd recht voor onze neus in het heden.</a:t>
            </a:r>
            <a:br>
              <a:rPr lang="nl-NL" dirty="0"/>
            </a:br>
            <a:r>
              <a:rPr lang="nl-NL" dirty="0"/>
              <a:t>Je moet ze alleen weten te herkennen!</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19</a:t>
            </a:fld>
            <a:endParaRPr lang="nl-NL" noProof="1"/>
          </a:p>
        </p:txBody>
      </p:sp>
    </p:spTree>
    <p:extLst>
      <p:ext uri="{BB962C8B-B14F-4D97-AF65-F5344CB8AC3E}">
        <p14:creationId xmlns:p14="http://schemas.microsoft.com/office/powerpoint/2010/main" val="30183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06379" y="1008201"/>
            <a:ext cx="10440000" cy="1412688"/>
          </a:xfrm>
        </p:spPr>
        <p:txBody>
          <a:bodyPr/>
          <a:lstStyle/>
          <a:p>
            <a:r>
              <a:rPr lang="nl-NL" dirty="0">
                <a:latin typeface="Arial" pitchFamily="34" charset="0"/>
                <a:cs typeface="Arial" pitchFamily="34" charset="0"/>
              </a:rPr>
              <a:t>Oplossingsgericht </a:t>
            </a:r>
            <a:r>
              <a:rPr lang="nl-NL" dirty="0" smtClean="0">
                <a:latin typeface="Arial" pitchFamily="34" charset="0"/>
                <a:cs typeface="Arial" pitchFamily="34" charset="0"/>
              </a:rPr>
              <a:t>werken </a:t>
            </a:r>
            <a:r>
              <a:rPr lang="nl-NL" dirty="0">
                <a:latin typeface="Arial" pitchFamily="34" charset="0"/>
                <a:cs typeface="Arial" pitchFamily="34" charset="0"/>
              </a:rPr>
              <a:t>start met: </a:t>
            </a:r>
            <a:r>
              <a:rPr lang="nl-NL" dirty="0" smtClean="0">
                <a:latin typeface="Arial" pitchFamily="34" charset="0"/>
                <a:cs typeface="Arial" pitchFamily="34" charset="0"/>
              </a:rPr>
              <a:t/>
            </a:r>
            <a:br>
              <a:rPr lang="nl-NL" dirty="0" smtClean="0">
                <a:latin typeface="Arial" pitchFamily="34" charset="0"/>
                <a:cs typeface="Arial" pitchFamily="34" charset="0"/>
              </a:rPr>
            </a:br>
            <a:r>
              <a:rPr lang="nl-NL" dirty="0" smtClean="0">
                <a:latin typeface="Arial" pitchFamily="34" charset="0"/>
                <a:cs typeface="Arial" pitchFamily="34" charset="0"/>
              </a:rPr>
              <a:t>“</a:t>
            </a:r>
            <a:r>
              <a:rPr lang="nl-NL" dirty="0">
                <a:latin typeface="Arial" pitchFamily="34" charset="0"/>
                <a:cs typeface="Arial" pitchFamily="34" charset="0"/>
              </a:rPr>
              <a:t>Vertel je eigen </a:t>
            </a:r>
            <a:r>
              <a:rPr lang="nl-NL" dirty="0" err="1" smtClean="0">
                <a:latin typeface="Arial" pitchFamily="34" charset="0"/>
                <a:cs typeface="Arial" pitchFamily="34" charset="0"/>
              </a:rPr>
              <a:t>good</a:t>
            </a:r>
            <a:r>
              <a:rPr lang="nl-NL" dirty="0" smtClean="0">
                <a:latin typeface="Arial" pitchFamily="34" charset="0"/>
                <a:cs typeface="Arial" pitchFamily="34" charset="0"/>
              </a:rPr>
              <a:t> </a:t>
            </a:r>
            <a:r>
              <a:rPr lang="nl-NL" dirty="0" err="1">
                <a:latin typeface="Arial" pitchFamily="34" charset="0"/>
                <a:cs typeface="Arial" pitchFamily="34" charset="0"/>
              </a:rPr>
              <a:t>practice</a:t>
            </a:r>
            <a:r>
              <a:rPr lang="nl-NL" dirty="0" smtClean="0">
                <a:latin typeface="Arial" pitchFamily="34" charset="0"/>
                <a:cs typeface="Arial" pitchFamily="34" charset="0"/>
              </a:rPr>
              <a:t>”</a:t>
            </a: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pic>
        <p:nvPicPr>
          <p:cNvPr id="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8988" y="2940050"/>
            <a:ext cx="5410200" cy="390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2875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20</a:t>
            </a:fld>
            <a:endParaRPr lang="nl-NL" noProof="1"/>
          </a:p>
        </p:txBody>
      </p:sp>
      <p:pic>
        <p:nvPicPr>
          <p:cNvPr id="9" name="Picture 9" descr="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5720" y="836712"/>
            <a:ext cx="4104456" cy="5911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263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to="" calcmode="lin" valueType="num">
                                      <p:cBhvr>
                                        <p:cTn id="7" dur="1" fill="hold"/>
                                        <p:tgtEl>
                                          <p:spTgt spid="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altLang="nl-NL" b="1" dirty="0">
                <a:latin typeface="Arial" charset="0"/>
                <a:ea typeface="MS PGothic" pitchFamily="34" charset="-128"/>
              </a:rPr>
              <a:t>Soorten waarderende </a:t>
            </a:r>
            <a:r>
              <a:rPr lang="nl-NL" altLang="nl-NL" b="1" dirty="0" smtClean="0">
                <a:latin typeface="Arial" charset="0"/>
                <a:ea typeface="MS PGothic" pitchFamily="34" charset="-128"/>
              </a:rPr>
              <a:t>vragen</a:t>
            </a: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324971" y="6280149"/>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sp>
        <p:nvSpPr>
          <p:cNvPr id="9" name="Oval 2"/>
          <p:cNvSpPr>
            <a:spLocks noChangeArrowheads="1"/>
          </p:cNvSpPr>
          <p:nvPr/>
        </p:nvSpPr>
        <p:spPr bwMode="auto">
          <a:xfrm>
            <a:off x="4212499" y="2347911"/>
            <a:ext cx="3024187" cy="2663825"/>
          </a:xfrm>
          <a:prstGeom prst="ellipse">
            <a:avLst/>
          </a:prstGeom>
          <a:solidFill>
            <a:schemeClr val="accent1"/>
          </a:solidFill>
          <a:ln w="9525">
            <a:solidFill>
              <a:schemeClr val="tx1"/>
            </a:solidFill>
            <a:round/>
            <a:headEnd/>
            <a:tailEnd/>
          </a:ln>
        </p:spPr>
        <p:txBody>
          <a:bodyPr wrap="none" anchor="ct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nl-NL" altLang="nl-NL" sz="2000" b="1" dirty="0" err="1">
                <a:latin typeface="Calibri" pitchFamily="34" charset="0"/>
                <a:ea typeface="MS PGothic" pitchFamily="34" charset="-128"/>
              </a:rPr>
              <a:t>Good</a:t>
            </a:r>
            <a:r>
              <a:rPr lang="nl-NL" altLang="nl-NL" sz="2000" b="1" dirty="0">
                <a:latin typeface="Calibri" pitchFamily="34" charset="0"/>
                <a:ea typeface="MS PGothic" pitchFamily="34" charset="-128"/>
              </a:rPr>
              <a:t> </a:t>
            </a:r>
            <a:r>
              <a:rPr lang="nl-NL" altLang="nl-NL" sz="2000" b="1" dirty="0" err="1">
                <a:latin typeface="Calibri" pitchFamily="34" charset="0"/>
                <a:ea typeface="MS PGothic" pitchFamily="34" charset="-128"/>
              </a:rPr>
              <a:t>practice</a:t>
            </a:r>
            <a:endParaRPr lang="nl-NL" altLang="nl-NL" sz="2000" b="1" dirty="0">
              <a:latin typeface="Calibri" pitchFamily="34" charset="0"/>
              <a:ea typeface="MS PGothic" pitchFamily="34" charset="-128"/>
            </a:endParaRPr>
          </a:p>
          <a:p>
            <a:pPr algn="ctr" eaLnBrk="1" hangingPunct="1">
              <a:spcBef>
                <a:spcPct val="0"/>
              </a:spcBef>
              <a:buClrTx/>
              <a:buSzTx/>
              <a:buFontTx/>
              <a:buNone/>
            </a:pPr>
            <a:r>
              <a:rPr lang="nl-NL" altLang="nl-NL" sz="2000" b="1" dirty="0">
                <a:latin typeface="Calibri" pitchFamily="34" charset="0"/>
                <a:ea typeface="MS PGothic" pitchFamily="34" charset="-128"/>
              </a:rPr>
              <a:t>successen</a:t>
            </a:r>
          </a:p>
          <a:p>
            <a:pPr algn="ctr" eaLnBrk="1" hangingPunct="1">
              <a:spcBef>
                <a:spcPct val="0"/>
              </a:spcBef>
              <a:buClrTx/>
              <a:buSzTx/>
              <a:buFontTx/>
              <a:buNone/>
            </a:pPr>
            <a:endParaRPr lang="nl-NL" altLang="nl-NL" sz="1800" dirty="0">
              <a:latin typeface="Calibri" pitchFamily="34" charset="0"/>
              <a:ea typeface="MS PGothic" pitchFamily="34" charset="-128"/>
            </a:endParaRPr>
          </a:p>
        </p:txBody>
      </p:sp>
      <p:sp>
        <p:nvSpPr>
          <p:cNvPr id="10" name="Oval 3"/>
          <p:cNvSpPr>
            <a:spLocks noChangeArrowheads="1"/>
          </p:cNvSpPr>
          <p:nvPr/>
        </p:nvSpPr>
        <p:spPr bwMode="auto">
          <a:xfrm>
            <a:off x="1153386" y="1916111"/>
            <a:ext cx="2230438" cy="2016125"/>
          </a:xfrm>
          <a:prstGeom prst="ellipse">
            <a:avLst/>
          </a:prstGeom>
          <a:solidFill>
            <a:schemeClr val="accent1"/>
          </a:solidFill>
          <a:ln w="9525">
            <a:solidFill>
              <a:schemeClr val="tx1"/>
            </a:solidFill>
            <a:round/>
            <a:headEnd/>
            <a:tailEnd/>
          </a:ln>
        </p:spPr>
        <p:txBody>
          <a:bodyPr wrap="none" anchor="ct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nl-NL" altLang="nl-NL" sz="1800">
                <a:latin typeface="Calibri" pitchFamily="34" charset="0"/>
                <a:ea typeface="MS PGothic" pitchFamily="34" charset="-128"/>
              </a:rPr>
              <a:t>Hoe wist je wat je </a:t>
            </a:r>
          </a:p>
          <a:p>
            <a:pPr algn="ctr" eaLnBrk="1" hangingPunct="1">
              <a:spcBef>
                <a:spcPct val="0"/>
              </a:spcBef>
              <a:buClrTx/>
              <a:buSzTx/>
              <a:buFontTx/>
              <a:buNone/>
            </a:pPr>
            <a:r>
              <a:rPr lang="nl-NL" altLang="nl-NL" sz="1800">
                <a:latin typeface="Calibri" pitchFamily="34" charset="0"/>
                <a:ea typeface="MS PGothic" pitchFamily="34" charset="-128"/>
              </a:rPr>
              <a:t>moest doen?</a:t>
            </a:r>
          </a:p>
          <a:p>
            <a:pPr algn="ctr" eaLnBrk="1" hangingPunct="1">
              <a:spcBef>
                <a:spcPct val="0"/>
              </a:spcBef>
              <a:buClrTx/>
              <a:buSzTx/>
              <a:buFontTx/>
              <a:buNone/>
            </a:pPr>
            <a:r>
              <a:rPr lang="nl-NL" altLang="nl-NL" sz="1800">
                <a:latin typeface="Calibri" pitchFamily="34" charset="0"/>
                <a:ea typeface="MS PGothic" pitchFamily="34" charset="-128"/>
              </a:rPr>
              <a:t>(kennis)</a:t>
            </a:r>
          </a:p>
        </p:txBody>
      </p:sp>
      <p:sp>
        <p:nvSpPr>
          <p:cNvPr id="11" name="Oval 4"/>
          <p:cNvSpPr>
            <a:spLocks noChangeArrowheads="1"/>
          </p:cNvSpPr>
          <p:nvPr/>
        </p:nvSpPr>
        <p:spPr bwMode="auto">
          <a:xfrm>
            <a:off x="1404211" y="4508499"/>
            <a:ext cx="2230438" cy="2016125"/>
          </a:xfrm>
          <a:prstGeom prst="ellipse">
            <a:avLst/>
          </a:prstGeom>
          <a:solidFill>
            <a:schemeClr val="accent1"/>
          </a:solidFill>
          <a:ln w="9525">
            <a:solidFill>
              <a:schemeClr val="tx1"/>
            </a:solidFill>
            <a:round/>
            <a:headEnd/>
            <a:tailEnd/>
          </a:ln>
        </p:spPr>
        <p:txBody>
          <a:bodyPr wrap="none" anchor="ct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nl-NL" altLang="nl-NL" sz="1800">
                <a:latin typeface="Calibri" pitchFamily="34" charset="0"/>
                <a:ea typeface="MS PGothic" pitchFamily="34" charset="-128"/>
              </a:rPr>
              <a:t>Hoe is je dat gelukt?</a:t>
            </a:r>
          </a:p>
          <a:p>
            <a:pPr algn="ctr" eaLnBrk="1" hangingPunct="1">
              <a:spcBef>
                <a:spcPct val="0"/>
              </a:spcBef>
              <a:buClrTx/>
              <a:buSzTx/>
              <a:buFontTx/>
              <a:buNone/>
            </a:pPr>
            <a:r>
              <a:rPr lang="nl-NL" altLang="nl-NL" sz="1800">
                <a:latin typeface="Calibri" pitchFamily="34" charset="0"/>
                <a:ea typeface="MS PGothic" pitchFamily="34" charset="-128"/>
              </a:rPr>
              <a:t>(competentie)</a:t>
            </a:r>
          </a:p>
        </p:txBody>
      </p:sp>
      <p:sp>
        <p:nvSpPr>
          <p:cNvPr id="12" name="Oval 5"/>
          <p:cNvSpPr>
            <a:spLocks noChangeArrowheads="1"/>
          </p:cNvSpPr>
          <p:nvPr/>
        </p:nvSpPr>
        <p:spPr bwMode="auto">
          <a:xfrm>
            <a:off x="7741511" y="4437061"/>
            <a:ext cx="2230438" cy="2016125"/>
          </a:xfrm>
          <a:prstGeom prst="ellipse">
            <a:avLst/>
          </a:prstGeom>
          <a:solidFill>
            <a:schemeClr val="accent1"/>
          </a:solidFill>
          <a:ln w="9525">
            <a:solidFill>
              <a:schemeClr val="tx1"/>
            </a:solidFill>
            <a:round/>
            <a:headEnd/>
            <a:tailEnd/>
          </a:ln>
        </p:spPr>
        <p:txBody>
          <a:bodyPr wrap="none" anchor="ct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nl-NL" altLang="nl-NL" sz="1800">
                <a:latin typeface="Calibri" pitchFamily="34" charset="0"/>
                <a:ea typeface="MS PGothic" pitchFamily="34" charset="-128"/>
              </a:rPr>
              <a:t>Wat zegt dat over</a:t>
            </a:r>
          </a:p>
          <a:p>
            <a:pPr algn="ctr" eaLnBrk="1" hangingPunct="1">
              <a:spcBef>
                <a:spcPct val="0"/>
              </a:spcBef>
              <a:buClrTx/>
              <a:buSzTx/>
              <a:buFontTx/>
              <a:buNone/>
            </a:pPr>
            <a:r>
              <a:rPr lang="nl-NL" altLang="nl-NL" sz="1800">
                <a:latin typeface="Calibri" pitchFamily="34" charset="0"/>
                <a:ea typeface="MS PGothic" pitchFamily="34" charset="-128"/>
              </a:rPr>
              <a:t> jou als werker?</a:t>
            </a:r>
          </a:p>
          <a:p>
            <a:pPr algn="ctr" eaLnBrk="1" hangingPunct="1">
              <a:spcBef>
                <a:spcPct val="0"/>
              </a:spcBef>
              <a:buClrTx/>
              <a:buSzTx/>
              <a:buFontTx/>
              <a:buNone/>
            </a:pPr>
            <a:r>
              <a:rPr lang="nl-NL" altLang="nl-NL" sz="1800">
                <a:latin typeface="Calibri" pitchFamily="34" charset="0"/>
                <a:ea typeface="MS PGothic" pitchFamily="34" charset="-128"/>
              </a:rPr>
              <a:t>(karakter/ </a:t>
            </a:r>
          </a:p>
          <a:p>
            <a:pPr algn="ctr" eaLnBrk="1" hangingPunct="1">
              <a:spcBef>
                <a:spcPct val="0"/>
              </a:spcBef>
              <a:buClrTx/>
              <a:buSzTx/>
              <a:buFontTx/>
              <a:buNone/>
            </a:pPr>
            <a:r>
              <a:rPr lang="nl-NL" altLang="nl-NL" sz="1800">
                <a:latin typeface="Calibri" pitchFamily="34" charset="0"/>
                <a:ea typeface="MS PGothic" pitchFamily="34" charset="-128"/>
              </a:rPr>
              <a:t>eigenschappen)</a:t>
            </a:r>
          </a:p>
        </p:txBody>
      </p:sp>
      <p:sp>
        <p:nvSpPr>
          <p:cNvPr id="13" name="Oval 6"/>
          <p:cNvSpPr>
            <a:spLocks noChangeArrowheads="1"/>
          </p:cNvSpPr>
          <p:nvPr/>
        </p:nvSpPr>
        <p:spPr bwMode="auto">
          <a:xfrm>
            <a:off x="8066949" y="2060574"/>
            <a:ext cx="2230437" cy="2016125"/>
          </a:xfrm>
          <a:prstGeom prst="ellipse">
            <a:avLst/>
          </a:prstGeom>
          <a:solidFill>
            <a:schemeClr val="accent1"/>
          </a:solidFill>
          <a:ln w="9525">
            <a:solidFill>
              <a:schemeClr val="tx1"/>
            </a:solidFill>
            <a:round/>
            <a:headEnd/>
            <a:tailEnd/>
          </a:ln>
        </p:spPr>
        <p:txBody>
          <a:bodyPr wrap="none" anchor="ctr"/>
          <a:lstStyle>
            <a:lvl1pPr>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ctr" eaLnBrk="1" hangingPunct="1">
              <a:spcBef>
                <a:spcPct val="0"/>
              </a:spcBef>
              <a:buClrTx/>
              <a:buSzTx/>
              <a:buFontTx/>
              <a:buNone/>
            </a:pPr>
            <a:r>
              <a:rPr lang="nl-NL" altLang="nl-NL" sz="1800">
                <a:latin typeface="Calibri" pitchFamily="34" charset="0"/>
                <a:ea typeface="MS PGothic" pitchFamily="34" charset="-128"/>
              </a:rPr>
              <a:t>Wat waren positieve</a:t>
            </a:r>
          </a:p>
          <a:p>
            <a:pPr algn="ctr" eaLnBrk="1" hangingPunct="1">
              <a:spcBef>
                <a:spcPct val="0"/>
              </a:spcBef>
              <a:buClrTx/>
              <a:buSzTx/>
              <a:buFontTx/>
              <a:buNone/>
            </a:pPr>
            <a:r>
              <a:rPr lang="nl-NL" altLang="nl-NL" sz="1800">
                <a:latin typeface="Calibri" pitchFamily="34" charset="0"/>
                <a:ea typeface="MS PGothic" pitchFamily="34" charset="-128"/>
              </a:rPr>
              <a:t>gevolgen?</a:t>
            </a:r>
          </a:p>
          <a:p>
            <a:pPr algn="ctr" eaLnBrk="1" hangingPunct="1">
              <a:spcBef>
                <a:spcPct val="0"/>
              </a:spcBef>
              <a:buClrTx/>
              <a:buSzTx/>
              <a:buFontTx/>
              <a:buNone/>
            </a:pPr>
            <a:r>
              <a:rPr lang="nl-NL" altLang="nl-NL" sz="1800">
                <a:latin typeface="Calibri" pitchFamily="34" charset="0"/>
                <a:ea typeface="MS PGothic" pitchFamily="34" charset="-128"/>
              </a:rPr>
              <a:t>(successen)</a:t>
            </a:r>
          </a:p>
        </p:txBody>
      </p:sp>
      <p:sp>
        <p:nvSpPr>
          <p:cNvPr id="14" name="Line 7"/>
          <p:cNvSpPr>
            <a:spLocks noChangeShapeType="1"/>
          </p:cNvSpPr>
          <p:nvPr/>
        </p:nvSpPr>
        <p:spPr bwMode="auto">
          <a:xfrm>
            <a:off x="3348899" y="2779711"/>
            <a:ext cx="1008062" cy="142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 name="Line 8"/>
          <p:cNvSpPr>
            <a:spLocks noChangeShapeType="1"/>
          </p:cNvSpPr>
          <p:nvPr/>
        </p:nvSpPr>
        <p:spPr bwMode="auto">
          <a:xfrm flipH="1">
            <a:off x="3564799" y="4652961"/>
            <a:ext cx="1008062"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6" name="Line 9"/>
          <p:cNvSpPr>
            <a:spLocks noChangeShapeType="1"/>
          </p:cNvSpPr>
          <p:nvPr/>
        </p:nvSpPr>
        <p:spPr bwMode="auto">
          <a:xfrm>
            <a:off x="6662011" y="4652961"/>
            <a:ext cx="1223963"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7" name="Line 10"/>
          <p:cNvSpPr>
            <a:spLocks noChangeShapeType="1"/>
          </p:cNvSpPr>
          <p:nvPr/>
        </p:nvSpPr>
        <p:spPr bwMode="auto">
          <a:xfrm flipV="1">
            <a:off x="7093811" y="2563811"/>
            <a:ext cx="10810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Tree>
    <p:extLst>
      <p:ext uri="{BB962C8B-B14F-4D97-AF65-F5344CB8AC3E}">
        <p14:creationId xmlns:p14="http://schemas.microsoft.com/office/powerpoint/2010/main" val="142015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Hoe start je een gesprek?</a:t>
            </a:r>
          </a:p>
        </p:txBody>
      </p:sp>
      <p:sp>
        <p:nvSpPr>
          <p:cNvPr id="6" name="Content Placeholder 5"/>
          <p:cNvSpPr>
            <a:spLocks noGrp="1"/>
          </p:cNvSpPr>
          <p:nvPr>
            <p:ph idx="1"/>
          </p:nvPr>
        </p:nvSpPr>
        <p:spPr>
          <a:xfrm>
            <a:off x="1106379" y="2152994"/>
            <a:ext cx="10440000" cy="915966"/>
          </a:xfrm>
        </p:spPr>
        <p:txBody>
          <a:bodyPr/>
          <a:lstStyle/>
          <a:p>
            <a:r>
              <a:rPr lang="nl-NL" altLang="nl-NL" dirty="0"/>
              <a:t>Wat ging er deze week goed?</a:t>
            </a:r>
          </a:p>
          <a:p>
            <a:r>
              <a:rPr lang="nl-NL" altLang="nl-NL" dirty="0"/>
              <a:t>Wat gaan we in dit gesprek doen, zodat je aan het eind van dit gesprek tevreden bent?</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pic>
        <p:nvPicPr>
          <p:cNvPr id="9" name="Picture 2" descr="C:\Users\Tanny Bakker\AppData\Local\Microsoft\Windows\Temporary Internet Files\Content.IE5\KXFAL190\MC900423169[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8088" y="3284984"/>
            <a:ext cx="2808312" cy="28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0984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latin typeface="Arial" pitchFamily="34" charset="0"/>
                <a:cs typeface="Arial" pitchFamily="34" charset="0"/>
              </a:rPr>
              <a:t>Schaalvragen</a:t>
            </a:r>
            <a:endParaRPr lang="nl-NL" dirty="0"/>
          </a:p>
        </p:txBody>
      </p:sp>
      <p:sp>
        <p:nvSpPr>
          <p:cNvPr id="6" name="Content Placeholder 5"/>
          <p:cNvSpPr>
            <a:spLocks noGrp="1"/>
          </p:cNvSpPr>
          <p:nvPr>
            <p:ph idx="1"/>
          </p:nvPr>
        </p:nvSpPr>
        <p:spPr/>
        <p:txBody>
          <a:bodyPr/>
          <a:lstStyle/>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Waar op de schaal van 0 tot 10 zie je je </a:t>
            </a:r>
            <a:r>
              <a:rPr lang="nl-NL" dirty="0" smtClean="0">
                <a:latin typeface="Arial" pitchFamily="34" charset="0"/>
                <a:ea typeface="Times New Roman" pitchFamily="18" charset="0"/>
                <a:cs typeface="Arial" pitchFamily="34" charset="0"/>
              </a:rPr>
              <a:t>als </a:t>
            </a:r>
            <a:r>
              <a:rPr lang="nl-NL" dirty="0">
                <a:latin typeface="Arial" pitchFamily="34" charset="0"/>
                <a:ea typeface="Times New Roman" pitchFamily="18" charset="0"/>
                <a:cs typeface="Arial" pitchFamily="34" charset="0"/>
              </a:rPr>
              <a:t>(toekomstige) sociale professional? </a:t>
            </a:r>
          </a:p>
          <a:p>
            <a:pPr marL="609600" indent="-609600">
              <a:lnSpc>
                <a:spcPct val="80000"/>
              </a:lnSpc>
              <a:buFont typeface="Wingdings 3"/>
              <a:buChar char=""/>
              <a:defRPr/>
            </a:pPr>
            <a:endParaRPr lang="nl-NL" dirty="0">
              <a:latin typeface="Arial" pitchFamily="34" charset="0"/>
              <a:ea typeface="Times New Roman" pitchFamily="18" charset="0"/>
              <a:cs typeface="Arial" pitchFamily="34" charset="0"/>
            </a:endParaRPr>
          </a:p>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Wat maakt dat je nu op een ……… zit?</a:t>
            </a:r>
          </a:p>
          <a:p>
            <a:pPr marL="609600" indent="-609600">
              <a:lnSpc>
                <a:spcPct val="80000"/>
              </a:lnSpc>
              <a:buFont typeface="Wingdings 3"/>
              <a:buChar char=""/>
              <a:defRPr/>
            </a:pPr>
            <a:endParaRPr lang="nl-NL" dirty="0">
              <a:latin typeface="Arial" pitchFamily="34" charset="0"/>
              <a:ea typeface="Times New Roman" pitchFamily="18" charset="0"/>
              <a:cs typeface="Arial" pitchFamily="34" charset="0"/>
            </a:endParaRPr>
          </a:p>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Wat heb je gedaan om op een ……… te komen?</a:t>
            </a:r>
          </a:p>
          <a:p>
            <a:pPr marL="609600" indent="-609600">
              <a:lnSpc>
                <a:spcPct val="80000"/>
              </a:lnSpc>
              <a:buFont typeface="Wingdings 3"/>
              <a:buChar char=""/>
              <a:defRPr/>
            </a:pPr>
            <a:endParaRPr lang="nl-NL" dirty="0">
              <a:latin typeface="Arial" pitchFamily="34" charset="0"/>
              <a:ea typeface="Times New Roman" pitchFamily="18" charset="0"/>
              <a:cs typeface="Arial" pitchFamily="34" charset="0"/>
            </a:endParaRPr>
          </a:p>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Wie of wat heeft je gesteund om op een …. te komen?</a:t>
            </a:r>
          </a:p>
          <a:p>
            <a:pPr marL="609600" indent="-609600">
              <a:lnSpc>
                <a:spcPct val="80000"/>
              </a:lnSpc>
              <a:buFont typeface="Wingdings 3"/>
              <a:buChar char=""/>
              <a:defRPr/>
            </a:pPr>
            <a:endParaRPr lang="nl-NL" dirty="0">
              <a:latin typeface="Arial" pitchFamily="34" charset="0"/>
              <a:ea typeface="Times New Roman" pitchFamily="18" charset="0"/>
              <a:cs typeface="Arial" pitchFamily="34" charset="0"/>
            </a:endParaRPr>
          </a:p>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Hoe zou je beste vriend/partner/collega je nu inschalen?</a:t>
            </a:r>
          </a:p>
          <a:p>
            <a:pPr marL="609600" indent="-609600">
              <a:lnSpc>
                <a:spcPct val="80000"/>
              </a:lnSpc>
              <a:buFont typeface="Wingdings 3"/>
              <a:buChar char=""/>
              <a:defRPr/>
            </a:pPr>
            <a:endParaRPr lang="nl-NL" dirty="0">
              <a:latin typeface="Arial" pitchFamily="34" charset="0"/>
              <a:ea typeface="Times New Roman" pitchFamily="18" charset="0"/>
              <a:cs typeface="Arial" pitchFamily="34" charset="0"/>
            </a:endParaRPr>
          </a:p>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Wat is het eerste kleine stapje om een klein beetje hoger te </a:t>
            </a:r>
            <a:r>
              <a:rPr lang="nl-NL" dirty="0" smtClean="0">
                <a:latin typeface="Arial" pitchFamily="34" charset="0"/>
                <a:ea typeface="Times New Roman" pitchFamily="18" charset="0"/>
                <a:cs typeface="Arial" pitchFamily="34" charset="0"/>
              </a:rPr>
              <a:t>komen op </a:t>
            </a:r>
            <a:r>
              <a:rPr lang="nl-NL" dirty="0">
                <a:latin typeface="Arial" pitchFamily="34" charset="0"/>
                <a:ea typeface="Times New Roman" pitchFamily="18" charset="0"/>
                <a:cs typeface="Arial" pitchFamily="34" charset="0"/>
              </a:rPr>
              <a:t>de schaal?</a:t>
            </a:r>
          </a:p>
          <a:p>
            <a:pPr marL="609600" indent="-609600">
              <a:lnSpc>
                <a:spcPct val="80000"/>
              </a:lnSpc>
              <a:buFont typeface="Wingdings 3"/>
              <a:buChar char=""/>
              <a:defRPr/>
            </a:pPr>
            <a:endParaRPr lang="nl-NL" dirty="0">
              <a:latin typeface="Arial" pitchFamily="34" charset="0"/>
              <a:ea typeface="Times New Roman" pitchFamily="18" charset="0"/>
              <a:cs typeface="Arial" pitchFamily="34" charset="0"/>
            </a:endParaRPr>
          </a:p>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Waar merk je aan dat </a:t>
            </a:r>
            <a:r>
              <a:rPr lang="nl-NL" dirty="0" smtClean="0">
                <a:latin typeface="Arial" pitchFamily="34" charset="0"/>
                <a:ea typeface="Times New Roman" pitchFamily="18" charset="0"/>
                <a:cs typeface="Arial" pitchFamily="34" charset="0"/>
              </a:rPr>
              <a:t>je </a:t>
            </a:r>
            <a:r>
              <a:rPr lang="nl-NL" dirty="0">
                <a:latin typeface="Arial" pitchFamily="34" charset="0"/>
                <a:ea typeface="Times New Roman" pitchFamily="18" charset="0"/>
                <a:cs typeface="Arial" pitchFamily="34" charset="0"/>
              </a:rPr>
              <a:t>een stapje verder bent?</a:t>
            </a:r>
          </a:p>
          <a:p>
            <a:pPr marL="609600" indent="-609600">
              <a:lnSpc>
                <a:spcPct val="80000"/>
              </a:lnSpc>
              <a:buFont typeface="Wingdings 3"/>
              <a:buChar char=""/>
              <a:defRPr/>
            </a:pPr>
            <a:endParaRPr lang="nl-NL" dirty="0">
              <a:latin typeface="Arial" pitchFamily="34" charset="0"/>
              <a:ea typeface="Times New Roman" pitchFamily="18" charset="0"/>
              <a:cs typeface="Arial" pitchFamily="34" charset="0"/>
            </a:endParaRPr>
          </a:p>
          <a:p>
            <a:pPr marL="609600" indent="-609600">
              <a:lnSpc>
                <a:spcPct val="80000"/>
              </a:lnSpc>
              <a:buFont typeface="Wingdings 3"/>
              <a:buChar char=""/>
              <a:defRPr/>
            </a:pPr>
            <a:r>
              <a:rPr lang="nl-NL" dirty="0">
                <a:latin typeface="Arial" pitchFamily="34" charset="0"/>
                <a:ea typeface="Times New Roman" pitchFamily="18" charset="0"/>
                <a:cs typeface="Arial" pitchFamily="34" charset="0"/>
              </a:rPr>
              <a:t>Hoe zou je omgeving merken dat je een stapje verder bent?</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spTree>
    <p:extLst>
      <p:ext uri="{BB962C8B-B14F-4D97-AF65-F5344CB8AC3E}">
        <p14:creationId xmlns:p14="http://schemas.microsoft.com/office/powerpoint/2010/main" val="3573269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640" y="777576"/>
            <a:ext cx="5418336" cy="6080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476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Drie soorten complimenten</a:t>
            </a:r>
          </a:p>
        </p:txBody>
      </p:sp>
      <p:sp>
        <p:nvSpPr>
          <p:cNvPr id="6" name="Content Placeholder 5"/>
          <p:cNvSpPr>
            <a:spLocks noGrp="1"/>
          </p:cNvSpPr>
          <p:nvPr>
            <p:ph idx="1"/>
          </p:nvPr>
        </p:nvSpPr>
        <p:spPr/>
        <p:txBody>
          <a:bodyPr/>
          <a:lstStyle/>
          <a:p>
            <a:pPr marL="0" indent="0">
              <a:buNone/>
            </a:pPr>
            <a:r>
              <a:rPr lang="nl-NL" b="1" dirty="0"/>
              <a:t>Persoonscomplimenten, </a:t>
            </a:r>
            <a:r>
              <a:rPr lang="nl-NL" b="1" dirty="0" smtClean="0"/>
              <a:t>gedragscomplimenten , eigenschapscomplimenten</a:t>
            </a:r>
            <a:r>
              <a:rPr lang="nl-NL" b="1" dirty="0"/>
              <a:t>.</a:t>
            </a:r>
          </a:p>
          <a:p>
            <a:endParaRPr lang="nl-NL" dirty="0"/>
          </a:p>
          <a:p>
            <a:r>
              <a:rPr lang="nl-NL" dirty="0"/>
              <a:t>Directe complimenten</a:t>
            </a:r>
          </a:p>
          <a:p>
            <a:pPr lvl="1"/>
            <a:r>
              <a:rPr lang="nl-NL" dirty="0"/>
              <a:t>Evaluatie – wat goed dat </a:t>
            </a:r>
            <a:r>
              <a:rPr lang="nl-NL" dirty="0" smtClean="0"/>
              <a:t>je ……………</a:t>
            </a:r>
            <a:endParaRPr lang="nl-NL" dirty="0"/>
          </a:p>
          <a:p>
            <a:pPr lvl="1"/>
            <a:r>
              <a:rPr lang="nl-NL" dirty="0"/>
              <a:t>Positief commentaar </a:t>
            </a:r>
          </a:p>
          <a:p>
            <a:endParaRPr lang="nl-NL" dirty="0"/>
          </a:p>
          <a:p>
            <a:r>
              <a:rPr lang="nl-NL" dirty="0"/>
              <a:t>Indirecte complimenten</a:t>
            </a:r>
          </a:p>
          <a:p>
            <a:pPr lvl="1"/>
            <a:r>
              <a:rPr lang="nl-NL" dirty="0"/>
              <a:t>Uitlokken van het geven van een eigen compliment door te vragen naar:</a:t>
            </a:r>
          </a:p>
          <a:p>
            <a:pPr lvl="2"/>
            <a:r>
              <a:rPr lang="nl-NL" dirty="0"/>
              <a:t>Hoe is het gelukt </a:t>
            </a:r>
            <a:r>
              <a:rPr lang="nl-NL" dirty="0" smtClean="0"/>
              <a:t>dat ………?</a:t>
            </a:r>
            <a:endParaRPr lang="nl-NL" dirty="0"/>
          </a:p>
          <a:p>
            <a:pPr lvl="2"/>
            <a:r>
              <a:rPr lang="nl-NL" dirty="0"/>
              <a:t>Hoe kreeg je </a:t>
            </a:r>
            <a:r>
              <a:rPr lang="nl-NL" dirty="0" smtClean="0"/>
              <a:t>dit ……….?</a:t>
            </a:r>
            <a:endParaRPr lang="nl-NL" dirty="0"/>
          </a:p>
          <a:p>
            <a:pPr lvl="2"/>
            <a:r>
              <a:rPr lang="nl-NL" dirty="0"/>
              <a:t>Hoe wist je </a:t>
            </a:r>
            <a:r>
              <a:rPr lang="nl-NL" dirty="0" smtClean="0"/>
              <a:t>dat …………..?</a:t>
            </a:r>
            <a:endParaRPr lang="nl-NL" dirty="0"/>
          </a:p>
          <a:p>
            <a:pPr lvl="2"/>
            <a:r>
              <a:rPr lang="nl-NL" dirty="0"/>
              <a:t>Wat </a:t>
            </a:r>
            <a:r>
              <a:rPr lang="nl-NL" dirty="0" smtClean="0"/>
              <a:t>vindt </a:t>
            </a:r>
            <a:r>
              <a:rPr lang="nl-NL" dirty="0"/>
              <a:t>je vriend goed </a:t>
            </a:r>
            <a:r>
              <a:rPr lang="nl-NL" dirty="0" smtClean="0"/>
              <a:t>aan ………..?</a:t>
            </a:r>
            <a:endParaRPr lang="nl-NL" dirty="0"/>
          </a:p>
          <a:p>
            <a:pPr lvl="1"/>
            <a:r>
              <a:rPr lang="nl-NL" dirty="0"/>
              <a:t>Vervolgens doorvragen op al deze vragen, zeer gedetailleerd!</a:t>
            </a:r>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Tree>
    <p:extLst>
      <p:ext uri="{BB962C8B-B14F-4D97-AF65-F5344CB8AC3E}">
        <p14:creationId xmlns:p14="http://schemas.microsoft.com/office/powerpoint/2010/main" val="293986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latin typeface="Arial" pitchFamily="34" charset="0"/>
              </a:rPr>
              <a:t>Uitzonderingen</a:t>
            </a:r>
            <a:endParaRPr lang="nl-NL" dirty="0"/>
          </a:p>
        </p:txBody>
      </p:sp>
      <p:sp>
        <p:nvSpPr>
          <p:cNvPr id="6" name="Content Placeholder 5"/>
          <p:cNvSpPr>
            <a:spLocks noGrp="1"/>
          </p:cNvSpPr>
          <p:nvPr>
            <p:ph idx="1"/>
          </p:nvPr>
        </p:nvSpPr>
        <p:spPr>
          <a:xfrm>
            <a:off x="1106379" y="2152994"/>
            <a:ext cx="10390221" cy="1276006"/>
          </a:xfrm>
        </p:spPr>
        <p:txBody>
          <a:bodyPr/>
          <a:lstStyle/>
          <a:p>
            <a:pPr>
              <a:buNone/>
            </a:pPr>
            <a:r>
              <a:rPr lang="nl-NL" altLang="nl-NL" dirty="0">
                <a:latin typeface="Arial" charset="0"/>
              </a:rPr>
              <a:t>De </a:t>
            </a:r>
            <a:r>
              <a:rPr lang="nl-NL" altLang="nl-NL" dirty="0" err="1">
                <a:latin typeface="Arial" charset="0"/>
              </a:rPr>
              <a:t>Shazer</a:t>
            </a:r>
            <a:r>
              <a:rPr lang="nl-NL" altLang="nl-NL" dirty="0">
                <a:latin typeface="Arial" charset="0"/>
              </a:rPr>
              <a:t>: </a:t>
            </a:r>
          </a:p>
          <a:p>
            <a:pPr>
              <a:buNone/>
            </a:pPr>
            <a:r>
              <a:rPr lang="nl-NL" altLang="nl-NL" dirty="0">
                <a:latin typeface="Arial" charset="0"/>
              </a:rPr>
              <a:t>	</a:t>
            </a:r>
          </a:p>
          <a:p>
            <a:pPr>
              <a:buNone/>
            </a:pPr>
            <a:r>
              <a:rPr lang="nl-NL" altLang="nl-NL" dirty="0">
                <a:latin typeface="Arial" charset="0"/>
              </a:rPr>
              <a:t>	“De eerdere ervaringen in het leven van de cliënt waarbij werd verwacht dat het probleem mogelijk zou hebben kunnen </a:t>
            </a:r>
            <a:r>
              <a:rPr lang="nl-NL" altLang="nl-NL" dirty="0" smtClean="0">
                <a:latin typeface="Arial" charset="0"/>
              </a:rPr>
              <a:t>plaatsvinden</a:t>
            </a:r>
            <a:r>
              <a:rPr lang="nl-NL" altLang="nl-NL" dirty="0">
                <a:latin typeface="Arial" charset="0"/>
              </a:rPr>
              <a:t>, maar dat op één of andere wijze </a:t>
            </a:r>
            <a:r>
              <a:rPr lang="nl-NL" altLang="nl-NL" dirty="0" smtClean="0">
                <a:latin typeface="Arial" charset="0"/>
              </a:rPr>
              <a:t>niet </a:t>
            </a:r>
            <a:r>
              <a:rPr lang="nl-NL" altLang="nl-NL" dirty="0">
                <a:latin typeface="Arial" charset="0"/>
              </a:rPr>
              <a:t>gebeurde.”</a:t>
            </a:r>
          </a:p>
          <a:p>
            <a:pPr marL="0" indent="0">
              <a:buNone/>
            </a:pPr>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pic>
        <p:nvPicPr>
          <p:cNvPr id="9" name="Picture 2" descr="C:\Users\Tanny Bakker\AppData\Local\Microsoft\Windows\Temporary Internet Files\Content.IE5\FLNPTAUS\MC900297943[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0136" y="4005064"/>
            <a:ext cx="79216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937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Voor de volgende keer</a:t>
            </a:r>
          </a:p>
        </p:txBody>
      </p:sp>
      <p:sp>
        <p:nvSpPr>
          <p:cNvPr id="6" name="Content Placeholder 5"/>
          <p:cNvSpPr>
            <a:spLocks noGrp="1"/>
          </p:cNvSpPr>
          <p:nvPr>
            <p:ph idx="1"/>
          </p:nvPr>
        </p:nvSpPr>
        <p:spPr/>
        <p:txBody>
          <a:bodyPr/>
          <a:lstStyle/>
          <a:p>
            <a:pPr>
              <a:lnSpc>
                <a:spcPct val="150000"/>
              </a:lnSpc>
            </a:pPr>
            <a:r>
              <a:rPr lang="nl-NL" altLang="nl-NL" dirty="0"/>
              <a:t>Doen voor  bijeenkomst 2: </a:t>
            </a:r>
            <a:endParaRPr lang="nl-NL" altLang="nl-NL" dirty="0" smtClean="0"/>
          </a:p>
          <a:p>
            <a:pPr lvl="1">
              <a:lnSpc>
                <a:spcPct val="150000"/>
              </a:lnSpc>
            </a:pPr>
            <a:r>
              <a:rPr lang="nl-NL" altLang="nl-NL" dirty="0"/>
              <a:t>P</a:t>
            </a:r>
            <a:r>
              <a:rPr lang="nl-NL" altLang="nl-NL" dirty="0" smtClean="0"/>
              <a:t>robeer </a:t>
            </a:r>
            <a:r>
              <a:rPr lang="nl-NL" altLang="nl-NL" dirty="0"/>
              <a:t>vandaag en morgen 5 of meer oplossingsgerichte interventies uit </a:t>
            </a:r>
            <a:r>
              <a:rPr lang="nl-NL" altLang="nl-NL" dirty="0" smtClean="0"/>
              <a:t/>
            </a:r>
            <a:br>
              <a:rPr lang="nl-NL" altLang="nl-NL" dirty="0" smtClean="0"/>
            </a:br>
            <a:r>
              <a:rPr lang="nl-NL" altLang="nl-NL" dirty="0" smtClean="0"/>
              <a:t>in </a:t>
            </a:r>
            <a:r>
              <a:rPr lang="nl-NL" altLang="nl-NL" dirty="0"/>
              <a:t>je werk/privé of waar dan ook</a:t>
            </a:r>
            <a:r>
              <a:rPr lang="nl-NL" altLang="nl-NL" dirty="0" smtClean="0"/>
              <a:t>.</a:t>
            </a:r>
          </a:p>
          <a:p>
            <a:pPr lvl="1">
              <a:lnSpc>
                <a:spcPct val="150000"/>
              </a:lnSpc>
            </a:pPr>
            <a:r>
              <a:rPr lang="nl-NL" altLang="nl-NL" dirty="0" smtClean="0"/>
              <a:t>Neem </a:t>
            </a:r>
            <a:r>
              <a:rPr lang="nl-NL" altLang="nl-NL" dirty="0"/>
              <a:t>ze op met je </a:t>
            </a:r>
            <a:r>
              <a:rPr lang="nl-NL" altLang="nl-NL" dirty="0" smtClean="0"/>
              <a:t>telefoon.</a:t>
            </a:r>
          </a:p>
          <a:p>
            <a:pPr lvl="1">
              <a:lnSpc>
                <a:spcPct val="150000"/>
              </a:lnSpc>
            </a:pPr>
            <a:r>
              <a:rPr lang="nl-NL" altLang="nl-NL" dirty="0"/>
              <a:t>O</a:t>
            </a:r>
            <a:r>
              <a:rPr lang="nl-NL" altLang="nl-NL" dirty="0" smtClean="0"/>
              <a:t>nthoud </a:t>
            </a:r>
            <a:r>
              <a:rPr lang="nl-NL" altLang="nl-NL" dirty="0"/>
              <a:t>de succesfactoren zeer gedetailleerd. </a:t>
            </a:r>
            <a:r>
              <a:rPr lang="nl-NL" altLang="nl-NL" dirty="0" smtClean="0"/>
              <a:t/>
            </a:r>
            <a:br>
              <a:rPr lang="nl-NL" altLang="nl-NL" dirty="0" smtClean="0"/>
            </a:br>
            <a:endParaRPr lang="nl-NL" altLang="nl-NL" dirty="0"/>
          </a:p>
          <a:p>
            <a:pPr>
              <a:lnSpc>
                <a:spcPct val="150000"/>
              </a:lnSpc>
            </a:pPr>
            <a:r>
              <a:rPr lang="nl-NL" altLang="nl-NL" dirty="0"/>
              <a:t>In deze bijeenkomst gaan je medestudenten de opnames bekijken </a:t>
            </a:r>
            <a:r>
              <a:rPr lang="nl-NL" altLang="nl-NL" dirty="0" smtClean="0"/>
              <a:t/>
            </a:r>
            <a:br>
              <a:rPr lang="nl-NL" altLang="nl-NL" dirty="0" smtClean="0"/>
            </a:br>
            <a:r>
              <a:rPr lang="nl-NL" altLang="nl-NL" dirty="0" smtClean="0"/>
              <a:t>en </a:t>
            </a:r>
            <a:r>
              <a:rPr lang="nl-NL" altLang="nl-NL" dirty="0"/>
              <a:t>oplossingsgericht </a:t>
            </a:r>
            <a:r>
              <a:rPr lang="nl-NL" altLang="nl-NL" dirty="0" smtClean="0"/>
              <a:t>becommentariëren.</a:t>
            </a:r>
            <a:endParaRPr lang="nl-NL" altLang="nl-NL" dirty="0"/>
          </a:p>
          <a:p>
            <a:endParaRPr lang="nl-NL" dirty="0"/>
          </a:p>
        </p:txBody>
      </p:sp>
      <p:sp>
        <p:nvSpPr>
          <p:cNvPr id="7" name="Text Placeholder 6"/>
          <p:cNvSpPr>
            <a:spLocks noGrp="1"/>
          </p:cNvSpPr>
          <p:nvPr>
            <p:ph type="body" sz="quarter" idx="13"/>
          </p:nvPr>
        </p:nvSpPr>
        <p:spPr/>
        <p:txBody>
          <a:bodyPr/>
          <a:lstStyle/>
          <a:p>
            <a:r>
              <a:rPr lang="nl-NL" dirty="0"/>
              <a:t>Hoofdstuk </a:t>
            </a:r>
            <a:r>
              <a:rPr lang="nl-NL" dirty="0" smtClean="0"/>
              <a:t>7 Zelfbedacht geeft kracht</a:t>
            </a:r>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Tree>
    <p:extLst>
      <p:ext uri="{BB962C8B-B14F-4D97-AF65-F5344CB8AC3E}">
        <p14:creationId xmlns:p14="http://schemas.microsoft.com/office/powerpoint/2010/main" val="351130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57</TotalTime>
  <Words>977</Words>
  <Application>Microsoft Office PowerPoint</Application>
  <PresentationFormat>Breedbeeld</PresentationFormat>
  <Paragraphs>203</Paragraphs>
  <Slides>21</Slides>
  <Notes>21</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21</vt:i4>
      </vt:variant>
    </vt:vector>
  </HeadingPairs>
  <TitlesOfParts>
    <vt:vector size="29" baseType="lpstr">
      <vt:lpstr>MS PGothic</vt:lpstr>
      <vt:lpstr>Arial</vt:lpstr>
      <vt:lpstr>Calibri</vt:lpstr>
      <vt:lpstr>Calibri Light</vt:lpstr>
      <vt:lpstr>Times New Roman</vt:lpstr>
      <vt:lpstr>Wingdings 2</vt:lpstr>
      <vt:lpstr>Wingdings 3</vt:lpstr>
      <vt:lpstr>Presentatie Boom v1.3 (2)</vt:lpstr>
      <vt:lpstr>Integraal sociaal werk</vt:lpstr>
      <vt:lpstr>Oplossingsgericht werken start met:  “Vertel je eigen good practice”</vt:lpstr>
      <vt:lpstr>Soorten waarderende vragen</vt:lpstr>
      <vt:lpstr>Hoe start je een gesprek?</vt:lpstr>
      <vt:lpstr>Schaalvragen</vt:lpstr>
      <vt:lpstr>PowerPoint-presentatie</vt:lpstr>
      <vt:lpstr>Drie soorten complimenten</vt:lpstr>
      <vt:lpstr>Uitzonderingen</vt:lpstr>
      <vt:lpstr>Voor de volgende keer</vt:lpstr>
      <vt:lpstr>Bijeenkomst 2</vt:lpstr>
      <vt:lpstr>Oplossingsgericht werken</vt:lpstr>
      <vt:lpstr>Handelsgerichtheid</vt:lpstr>
      <vt:lpstr>De vrijblijvende relatie</vt:lpstr>
      <vt:lpstr>Checklist voor de vrijblijvende relatie</vt:lpstr>
      <vt:lpstr>PowerPoint-presentatie</vt:lpstr>
      <vt:lpstr>De wondervraag gebruiken</vt:lpstr>
      <vt:lpstr>De wondervraag gebruiken</vt:lpstr>
      <vt:lpstr>Samenvattend</vt:lpstr>
      <vt:lpstr>Discussie</vt:lpstr>
      <vt:lpstr>PowerPoint-presentatie</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15</cp:revision>
  <dcterms:created xsi:type="dcterms:W3CDTF">2015-12-07T07:56:03Z</dcterms:created>
  <dcterms:modified xsi:type="dcterms:W3CDTF">2016-08-22T10:04:20Z</dcterms:modified>
</cp:coreProperties>
</file>