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2"/>
  </p:notesMasterIdLst>
  <p:handoutMasterIdLst>
    <p:handoutMasterId r:id="rId13"/>
  </p:handoutMasterIdLst>
  <p:sldIdLst>
    <p:sldId id="256" r:id="rId2"/>
    <p:sldId id="264" r:id="rId3"/>
    <p:sldId id="265" r:id="rId4"/>
    <p:sldId id="266" r:id="rId5"/>
    <p:sldId id="267" r:id="rId6"/>
    <p:sldId id="268" r:id="rId7"/>
    <p:sldId id="269" r:id="rId8"/>
    <p:sldId id="270" r:id="rId9"/>
    <p:sldId id="271" r:id="rId10"/>
    <p:sldId id="262" r:id="rId11"/>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jl, gemiddeld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nl/url?sa=i&amp;rct=j&amp;q=&amp;esrc=s&amp;source=images&amp;cd=&amp;cad=rja&amp;uact=8&amp;ved=0CAcQjRxqFQoTCLWoz4KNs8gCFYU7FAodbqMOxA&amp;url=http://www.vrijeschoolbeweging.nl/achtergrond/een-online-cursus-als-scholingsweg-nieuwe-interactie-met-otto-scharmer/&amp;psig=AFQjCNEcM5v3asUsmziuE3CeH1KZ12OLJA&amp;ust=144440136641923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 </a:t>
            </a:r>
            <a:r>
              <a:rPr lang="nl-NL" dirty="0"/>
              <a:t>s</a:t>
            </a:r>
            <a:r>
              <a:rPr lang="nl-NL" smtClean="0"/>
              <a:t>ociaal </a:t>
            </a:r>
            <a:r>
              <a:rPr lang="nl-NL" dirty="0" smtClean="0"/>
              <a:t>werk</a:t>
            </a:r>
            <a:endParaRPr lang="nl-NL" dirty="0"/>
          </a:p>
        </p:txBody>
      </p:sp>
      <p:sp>
        <p:nvSpPr>
          <p:cNvPr id="5" name="Subtitle 4"/>
          <p:cNvSpPr>
            <a:spLocks noGrp="1"/>
          </p:cNvSpPr>
          <p:nvPr>
            <p:ph type="subTitle" idx="1"/>
          </p:nvPr>
        </p:nvSpPr>
        <p:spPr/>
        <p:txBody>
          <a:bodyPr/>
          <a:lstStyle/>
          <a:p>
            <a:r>
              <a:rPr lang="nl-NL" dirty="0"/>
              <a:t>Hoofdstuk 8</a:t>
            </a:r>
            <a:r>
              <a:rPr lang="nl-NL" dirty="0" smtClean="0"/>
              <a:t>. </a:t>
            </a:r>
            <a:r>
              <a:rPr lang="nl-NL" dirty="0"/>
              <a:t>Leren van een ontluikende toekomst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a:t>
            </a:r>
            <a:r>
              <a:rPr lang="nl-NL"/>
              <a:t>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SAMEN DOEN en Sociale Wijkteams</a:t>
            </a:r>
          </a:p>
        </p:txBody>
      </p:sp>
      <p:sp>
        <p:nvSpPr>
          <p:cNvPr id="6" name="Content Placeholder 5"/>
          <p:cNvSpPr>
            <a:spLocks noGrp="1"/>
          </p:cNvSpPr>
          <p:nvPr>
            <p:ph idx="1"/>
          </p:nvPr>
        </p:nvSpPr>
        <p:spPr/>
        <p:txBody>
          <a:bodyPr/>
          <a:lstStyle/>
          <a:p>
            <a:pPr>
              <a:lnSpc>
                <a:spcPct val="150000"/>
              </a:lnSpc>
            </a:pPr>
            <a:r>
              <a:rPr lang="nl-NL" dirty="0"/>
              <a:t>Multidisciplinair samengestelde teams</a:t>
            </a:r>
          </a:p>
          <a:p>
            <a:pPr>
              <a:lnSpc>
                <a:spcPct val="150000"/>
              </a:lnSpc>
            </a:pPr>
            <a:r>
              <a:rPr lang="nl-NL" dirty="0"/>
              <a:t>Korte lijnen</a:t>
            </a:r>
          </a:p>
          <a:p>
            <a:pPr>
              <a:lnSpc>
                <a:spcPct val="150000"/>
              </a:lnSpc>
            </a:pPr>
            <a:r>
              <a:rPr lang="nl-NL" dirty="0"/>
              <a:t>Zo min mogelijk bureaucratie</a:t>
            </a:r>
          </a:p>
          <a:p>
            <a:pPr>
              <a:lnSpc>
                <a:spcPct val="150000"/>
              </a:lnSpc>
            </a:pPr>
            <a:r>
              <a:rPr lang="nl-NL" dirty="0"/>
              <a:t>Hulp op maat</a:t>
            </a:r>
          </a:p>
          <a:p>
            <a:pPr>
              <a:lnSpc>
                <a:spcPct val="150000"/>
              </a:lnSpc>
            </a:pPr>
            <a:r>
              <a:rPr lang="nl-NL" dirty="0" smtClean="0"/>
              <a:t>Gebruikmaken </a:t>
            </a:r>
            <a:r>
              <a:rPr lang="nl-NL" dirty="0"/>
              <a:t>van het netwerk van de cliënt en van de mogelijkheden in de buurt</a:t>
            </a:r>
          </a:p>
          <a:p>
            <a:pPr>
              <a:lnSpc>
                <a:spcPct val="150000"/>
              </a:lnSpc>
            </a:pPr>
            <a:r>
              <a:rPr lang="nl-NL" dirty="0"/>
              <a:t>Gericht op het versterken van de kracht en probleemoplossend vermogen van de </a:t>
            </a:r>
            <a:r>
              <a:rPr lang="nl-NL" dirty="0" smtClean="0"/>
              <a:t>cliënt</a:t>
            </a:r>
            <a:endParaRPr lang="nl-NL" dirty="0"/>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spTree>
    <p:extLst>
      <p:ext uri="{BB962C8B-B14F-4D97-AF65-F5344CB8AC3E}">
        <p14:creationId xmlns:p14="http://schemas.microsoft.com/office/powerpoint/2010/main" val="792875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Paradigma change van de hulpverlener</a:t>
            </a:r>
          </a:p>
        </p:txBody>
      </p:sp>
      <p:sp>
        <p:nvSpPr>
          <p:cNvPr id="6" name="Content Placeholder 5"/>
          <p:cNvSpPr>
            <a:spLocks noGrp="1"/>
          </p:cNvSpPr>
          <p:nvPr>
            <p:ph idx="1"/>
          </p:nvPr>
        </p:nvSpPr>
        <p:spPr/>
        <p:txBody>
          <a:bodyPr/>
          <a:lstStyle/>
          <a:p>
            <a:pPr>
              <a:lnSpc>
                <a:spcPct val="150000"/>
              </a:lnSpc>
            </a:pPr>
            <a:r>
              <a:rPr lang="nl-NL" dirty="0"/>
              <a:t>Zoeken naar de kracht van de cliënt en zijn netwerk</a:t>
            </a:r>
          </a:p>
          <a:p>
            <a:pPr>
              <a:lnSpc>
                <a:spcPct val="150000"/>
              </a:lnSpc>
            </a:pPr>
            <a:r>
              <a:rPr lang="nl-NL" dirty="0"/>
              <a:t>Uitgaan van de behoefte van de cliënt, niet </a:t>
            </a:r>
            <a:r>
              <a:rPr lang="nl-NL" dirty="0" smtClean="0"/>
              <a:t>van het </a:t>
            </a:r>
            <a:r>
              <a:rPr lang="nl-NL" dirty="0"/>
              <a:t>aanbod van de hulpverlener</a:t>
            </a:r>
          </a:p>
          <a:p>
            <a:pPr>
              <a:lnSpc>
                <a:spcPct val="150000"/>
              </a:lnSpc>
            </a:pPr>
            <a:r>
              <a:rPr lang="nl-NL" dirty="0"/>
              <a:t>Niet zorgen voor, maar zorgen dat… (niet overnemen, ingrijpen tenzij het niet anders kan)</a:t>
            </a:r>
          </a:p>
          <a:p>
            <a:pPr marL="0" indent="0">
              <a:lnSpc>
                <a:spcPct val="150000"/>
              </a:lnSpc>
              <a:buNone/>
            </a:pPr>
            <a:endParaRPr lang="nl-NL" dirty="0"/>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spTree>
    <p:extLst>
      <p:ext uri="{BB962C8B-B14F-4D97-AF65-F5344CB8AC3E}">
        <p14:creationId xmlns:p14="http://schemas.microsoft.com/office/powerpoint/2010/main" val="624519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Luisteren naar wat zich aandient</a:t>
            </a:r>
          </a:p>
        </p:txBody>
      </p:sp>
      <p:sp>
        <p:nvSpPr>
          <p:cNvPr id="6" name="Content Placeholder 5"/>
          <p:cNvSpPr>
            <a:spLocks noGrp="1"/>
          </p:cNvSpPr>
          <p:nvPr>
            <p:ph idx="1"/>
          </p:nvPr>
        </p:nvSpPr>
        <p:spPr/>
        <p:txBody>
          <a:bodyPr/>
          <a:lstStyle/>
          <a:p>
            <a:pPr>
              <a:lnSpc>
                <a:spcPct val="150000"/>
              </a:lnSpc>
            </a:pPr>
            <a:r>
              <a:rPr lang="nl-NL" dirty="0"/>
              <a:t>Loslaten van oude, geleerde (re)acties</a:t>
            </a:r>
          </a:p>
          <a:p>
            <a:pPr>
              <a:lnSpc>
                <a:spcPct val="150000"/>
              </a:lnSpc>
            </a:pPr>
            <a:r>
              <a:rPr lang="nl-NL" dirty="0"/>
              <a:t>Loslaten van interpretaties en identificatie met rollen</a:t>
            </a:r>
          </a:p>
          <a:p>
            <a:pPr>
              <a:lnSpc>
                <a:spcPct val="150000"/>
              </a:lnSpc>
            </a:pPr>
            <a:endParaRPr lang="nl-NL" dirty="0"/>
          </a:p>
          <a:p>
            <a:pPr>
              <a:lnSpc>
                <a:spcPct val="150000"/>
              </a:lnSpc>
            </a:pPr>
            <a:r>
              <a:rPr lang="nl-NL" dirty="0"/>
              <a:t>Vertragen, geen actie, observeren, voelen/zien</a:t>
            </a:r>
          </a:p>
          <a:p>
            <a:pPr>
              <a:lnSpc>
                <a:spcPct val="150000"/>
              </a:lnSpc>
            </a:pPr>
            <a:r>
              <a:rPr lang="nl-NL" dirty="0"/>
              <a:t>Open staan voor wat onder het probleem of vraagstuk </a:t>
            </a:r>
            <a:r>
              <a:rPr lang="nl-NL" dirty="0" smtClean="0"/>
              <a:t>zit</a:t>
            </a:r>
            <a:endParaRPr lang="nl-NL" dirty="0"/>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Tree>
    <p:extLst>
      <p:ext uri="{BB962C8B-B14F-4D97-AF65-F5344CB8AC3E}">
        <p14:creationId xmlns:p14="http://schemas.microsoft.com/office/powerpoint/2010/main" val="1796797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Vier niveaus van luisteren</a:t>
            </a:r>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graphicFrame>
        <p:nvGraphicFramePr>
          <p:cNvPr id="2" name="Tabel 1"/>
          <p:cNvGraphicFramePr>
            <a:graphicFrameLocks noGrp="1"/>
          </p:cNvGraphicFramePr>
          <p:nvPr>
            <p:extLst>
              <p:ext uri="{D42A27DB-BD31-4B8C-83A1-F6EECF244321}">
                <p14:modId xmlns:p14="http://schemas.microsoft.com/office/powerpoint/2010/main" val="3898497221"/>
              </p:ext>
            </p:extLst>
          </p:nvPr>
        </p:nvGraphicFramePr>
        <p:xfrm>
          <a:off x="1127448" y="2204864"/>
          <a:ext cx="8128000" cy="2565400"/>
        </p:xfrm>
        <a:graphic>
          <a:graphicData uri="http://schemas.openxmlformats.org/drawingml/2006/table">
            <a:tbl>
              <a:tblPr firstRow="1" bandRow="1">
                <a:tableStyleId>{D7AC3CCA-C797-4891-BE02-D94E43425B78}</a:tableStyleId>
              </a:tblPr>
              <a:tblGrid>
                <a:gridCol w="3096344"/>
                <a:gridCol w="5031656"/>
              </a:tblGrid>
              <a:tr h="370840">
                <a:tc>
                  <a:txBody>
                    <a:bodyPr/>
                    <a:lstStyle/>
                    <a:p>
                      <a:r>
                        <a:rPr lang="nl-NL" dirty="0" smtClean="0"/>
                        <a:t>niveau 1</a:t>
                      </a:r>
                      <a:endParaRPr lang="nl-NL" dirty="0"/>
                    </a:p>
                  </a:txBody>
                  <a:tcPr/>
                </a:tc>
                <a:tc>
                  <a:txBody>
                    <a:bodyPr/>
                    <a:lstStyle/>
                    <a:p>
                      <a:r>
                        <a:rPr lang="nl-NL" b="0" dirty="0" smtClean="0"/>
                        <a:t>horen wat je al kent en de rest negeren</a:t>
                      </a:r>
                      <a:endParaRPr lang="nl-NL" b="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1" dirty="0" smtClean="0"/>
                        <a:t>niveau 2</a:t>
                      </a:r>
                    </a:p>
                  </a:txBody>
                  <a:tcPr/>
                </a:tc>
                <a:tc>
                  <a:txBody>
                    <a:bodyPr/>
                    <a:lstStyle/>
                    <a:p>
                      <a:r>
                        <a:rPr lang="nl-NL" dirty="0" smtClean="0"/>
                        <a:t>horen wat anderen zeggen en vragen daarover stellen, nieuwsgierigheid tonen</a:t>
                      </a:r>
                      <a:endParaRPr lang="nl-NL"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1" dirty="0" smtClean="0"/>
                        <a:t>niveau 3</a:t>
                      </a:r>
                    </a:p>
                  </a:txBody>
                  <a:tcPr/>
                </a:tc>
                <a:tc>
                  <a:txBody>
                    <a:bodyPr/>
                    <a:lstStyle/>
                    <a:p>
                      <a:r>
                        <a:rPr lang="nl-NL" dirty="0" smtClean="0"/>
                        <a:t>de ander horen met zijn of haar gevoelens erbij én de gevoelens van jezelf, luisteren met je hart</a:t>
                      </a:r>
                      <a:endParaRPr lang="nl-NL"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1" dirty="0" smtClean="0"/>
                        <a:t>niveau 4</a:t>
                      </a:r>
                    </a:p>
                  </a:txBody>
                  <a:tcPr/>
                </a:tc>
                <a:tc>
                  <a:txBody>
                    <a:bodyPr/>
                    <a:lstStyle/>
                    <a:p>
                      <a:r>
                        <a:rPr lang="nl-NL" dirty="0" smtClean="0"/>
                        <a:t>horen op een dieper niveau waar iets gezamenlijks ontstaat zoals tijdens een jamsessie, je bent jezelf en toch ook volledig verbonden met het geheel</a:t>
                      </a:r>
                      <a:endParaRPr lang="nl-NL" dirty="0"/>
                    </a:p>
                  </a:txBody>
                  <a:tcPr/>
                </a:tc>
              </a:tr>
            </a:tbl>
          </a:graphicData>
        </a:graphic>
      </p:graphicFrame>
    </p:spTree>
    <p:extLst>
      <p:ext uri="{BB962C8B-B14F-4D97-AF65-F5344CB8AC3E}">
        <p14:creationId xmlns:p14="http://schemas.microsoft.com/office/powerpoint/2010/main" val="2591167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smtClean="0"/>
              <a:t>U-</a:t>
            </a:r>
            <a:r>
              <a:rPr lang="nl-NL" dirty="0" err="1" smtClean="0"/>
              <a:t>theory</a:t>
            </a:r>
            <a:endParaRPr lang="nl-NL" dirty="0"/>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pic>
        <p:nvPicPr>
          <p:cNvPr id="9" name="irc_mi" descr="http://www.vrijeschoolbeweging.nl/wp-content/uploads/2015/07/m12.jp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4156062" y="1479435"/>
            <a:ext cx="5756362" cy="5024556"/>
          </a:xfrm>
          <a:prstGeom prst="rect">
            <a:avLst/>
          </a:prstGeom>
          <a:noFill/>
          <a:ln>
            <a:noFill/>
          </a:ln>
        </p:spPr>
      </p:pic>
    </p:spTree>
    <p:extLst>
      <p:ext uri="{BB962C8B-B14F-4D97-AF65-F5344CB8AC3E}">
        <p14:creationId xmlns:p14="http://schemas.microsoft.com/office/powerpoint/2010/main" val="2677636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Verbindende </a:t>
            </a:r>
            <a:r>
              <a:rPr lang="nl-NL" dirty="0" smtClean="0"/>
              <a:t>communicatie</a:t>
            </a:r>
            <a:endParaRPr lang="nl-NL" dirty="0"/>
          </a:p>
        </p:txBody>
      </p:sp>
      <p:sp>
        <p:nvSpPr>
          <p:cNvPr id="6" name="Content Placeholder 5"/>
          <p:cNvSpPr>
            <a:spLocks noGrp="1"/>
          </p:cNvSpPr>
          <p:nvPr>
            <p:ph idx="1"/>
          </p:nvPr>
        </p:nvSpPr>
        <p:spPr/>
        <p:txBody>
          <a:bodyPr/>
          <a:lstStyle/>
          <a:p>
            <a:pPr>
              <a:lnSpc>
                <a:spcPct val="150000"/>
              </a:lnSpc>
            </a:pPr>
            <a:r>
              <a:rPr lang="nl-NL" dirty="0"/>
              <a:t>De behoefte centraal in vier stappen</a:t>
            </a:r>
          </a:p>
          <a:p>
            <a:pPr>
              <a:lnSpc>
                <a:spcPct val="150000"/>
              </a:lnSpc>
            </a:pPr>
            <a:r>
              <a:rPr lang="nl-NL" dirty="0"/>
              <a:t>Richt de aandacht op:</a:t>
            </a:r>
          </a:p>
          <a:p>
            <a:pPr marL="514350" indent="-514350">
              <a:lnSpc>
                <a:spcPct val="150000"/>
              </a:lnSpc>
              <a:buFont typeface="+mj-lt"/>
              <a:buAutoNum type="arabicPeriod"/>
            </a:pPr>
            <a:r>
              <a:rPr lang="nl-NL" dirty="0" smtClean="0"/>
              <a:t>Wat </a:t>
            </a:r>
            <a:r>
              <a:rPr lang="nl-NL" dirty="0"/>
              <a:t>je waarneemt, stel een oordeel uit</a:t>
            </a:r>
          </a:p>
          <a:p>
            <a:pPr marL="514350" indent="-514350">
              <a:lnSpc>
                <a:spcPct val="150000"/>
              </a:lnSpc>
              <a:buFont typeface="+mj-lt"/>
              <a:buAutoNum type="arabicPeriod"/>
            </a:pPr>
            <a:r>
              <a:rPr lang="nl-NL" dirty="0"/>
              <a:t>Welke emoties spelen (bij jou en cliënt)</a:t>
            </a:r>
          </a:p>
          <a:p>
            <a:pPr marL="514350" indent="-514350">
              <a:lnSpc>
                <a:spcPct val="150000"/>
              </a:lnSpc>
              <a:buFont typeface="+mj-lt"/>
              <a:buAutoNum type="arabicPeriod"/>
            </a:pPr>
            <a:r>
              <a:rPr lang="nl-NL" dirty="0"/>
              <a:t>Welke behoefte(n) daar onder zitten</a:t>
            </a:r>
          </a:p>
          <a:p>
            <a:pPr marL="514350" indent="-514350">
              <a:lnSpc>
                <a:spcPct val="150000"/>
              </a:lnSpc>
              <a:buFont typeface="+mj-lt"/>
              <a:buAutoNum type="arabicPeriod"/>
            </a:pPr>
            <a:r>
              <a:rPr lang="nl-NL" dirty="0" smtClean="0"/>
              <a:t>Welk verzoek er moet worden gedaan</a:t>
            </a:r>
          </a:p>
          <a:p>
            <a:pPr>
              <a:lnSpc>
                <a:spcPct val="150000"/>
              </a:lnSpc>
            </a:pPr>
            <a:endParaRPr lang="nl-NL" dirty="0"/>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Tree>
    <p:extLst>
      <p:ext uri="{BB962C8B-B14F-4D97-AF65-F5344CB8AC3E}">
        <p14:creationId xmlns:p14="http://schemas.microsoft.com/office/powerpoint/2010/main" val="2656877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06379" y="1008200"/>
            <a:ext cx="10440000" cy="1340679"/>
          </a:xfrm>
        </p:spPr>
        <p:txBody>
          <a:bodyPr/>
          <a:lstStyle/>
          <a:p>
            <a:r>
              <a:rPr lang="nl-NL" dirty="0"/>
              <a:t>De ervaringsdeskundige als </a:t>
            </a:r>
            <a:r>
              <a:rPr lang="nl-NL" dirty="0" smtClean="0"/>
              <a:t>tolk-vertaler </a:t>
            </a:r>
            <a:r>
              <a:rPr lang="nl-NL" dirty="0"/>
              <a:t>tussen leef- en systeemwereld</a:t>
            </a:r>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pic>
        <p:nvPicPr>
          <p:cNvPr id="9" name="Afbeelding 8"/>
          <p:cNvPicPr/>
          <p:nvPr/>
        </p:nvPicPr>
        <p:blipFill rotWithShape="1">
          <a:blip r:embed="rId3">
            <a:extLst>
              <a:ext uri="{28A0092B-C50C-407E-A947-70E740481C1C}">
                <a14:useLocalDpi xmlns:a14="http://schemas.microsoft.com/office/drawing/2010/main" val="0"/>
              </a:ext>
            </a:extLst>
          </a:blip>
          <a:srcRect t="5344"/>
          <a:stretch/>
        </p:blipFill>
        <p:spPr bwMode="auto">
          <a:xfrm>
            <a:off x="2567608" y="2302933"/>
            <a:ext cx="6708576" cy="4287574"/>
          </a:xfrm>
          <a:prstGeom prst="rect">
            <a:avLst/>
          </a:prstGeom>
          <a:noFill/>
        </p:spPr>
      </p:pic>
    </p:spTree>
    <p:extLst>
      <p:ext uri="{BB962C8B-B14F-4D97-AF65-F5344CB8AC3E}">
        <p14:creationId xmlns:p14="http://schemas.microsoft.com/office/powerpoint/2010/main" val="870119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Opdracht</a:t>
            </a:r>
          </a:p>
        </p:txBody>
      </p:sp>
      <p:sp>
        <p:nvSpPr>
          <p:cNvPr id="6" name="Content Placeholder 5"/>
          <p:cNvSpPr>
            <a:spLocks noGrp="1"/>
          </p:cNvSpPr>
          <p:nvPr>
            <p:ph idx="1"/>
          </p:nvPr>
        </p:nvSpPr>
        <p:spPr/>
        <p:txBody>
          <a:bodyPr/>
          <a:lstStyle/>
          <a:p>
            <a:pPr marL="342900" indent="-342900">
              <a:buFont typeface="+mj-lt"/>
              <a:buAutoNum type="arabicPeriod"/>
            </a:pPr>
            <a:r>
              <a:rPr lang="nl-NL" dirty="0"/>
              <a:t>Denk </a:t>
            </a:r>
            <a:r>
              <a:rPr lang="nl-NL" dirty="0" smtClean="0"/>
              <a:t>terug </a:t>
            </a:r>
            <a:r>
              <a:rPr lang="nl-NL" dirty="0"/>
              <a:t>aan een situatie waarin oordelen, cynisme en angst omhoog kwamen: ‘laten we wat gaan doen’, ‘dit kost te veel tijd’, ‘dit hebben we vaker gedaan en het levert toch niets op’, ‘heb je díé weer, altijd hetzelfde gezeur’. </a:t>
            </a:r>
          </a:p>
          <a:p>
            <a:pPr marL="342900" indent="-342900">
              <a:buFont typeface="+mj-lt"/>
              <a:buAutoNum type="arabicPeriod"/>
            </a:pPr>
            <a:endParaRPr lang="nl-NL" dirty="0"/>
          </a:p>
          <a:p>
            <a:pPr marL="342900" indent="-342900">
              <a:buFont typeface="+mj-lt"/>
              <a:buAutoNum type="arabicPeriod"/>
            </a:pPr>
            <a:r>
              <a:rPr lang="nl-NL" dirty="0"/>
              <a:t>Breng jezelf weer terug in de situatie, wie waren aanwezig, waar ging het over? Stel je voor dat je je had geconcentreerd op ademhaling, aandachtig luisterend, doorvragend. Vang je een glimp op van wat zich wilde aandienen?  </a:t>
            </a:r>
          </a:p>
          <a:p>
            <a:pPr marL="342900" indent="-342900">
              <a:buFont typeface="+mj-lt"/>
              <a:buAutoNum type="arabicPeriod"/>
            </a:pPr>
            <a:endParaRPr lang="nl-NL" dirty="0"/>
          </a:p>
          <a:p>
            <a:pPr marL="342900" indent="-342900">
              <a:buFont typeface="+mj-lt"/>
              <a:buAutoNum type="arabicPeriod"/>
            </a:pPr>
            <a:r>
              <a:rPr lang="nl-NL" dirty="0"/>
              <a:t>Bereid je vervolgens voor op een dergelijke situatie in de toekomst. Oordelen, cynisme, angst komen nu waarschijnlijk omhoog. Let dan op je ademhaling, luister aandachtig met heel je wezen, stel vragen en ontdek wat zich aandient. Kijk er goed naar, vraag door, net zolang tot zich iets uitkristalliseert.</a:t>
            </a:r>
          </a:p>
          <a:p>
            <a:pPr marL="342900" indent="-342900">
              <a:buFont typeface="+mj-lt"/>
              <a:buAutoNum type="arabicPeriod"/>
            </a:pPr>
            <a:endParaRPr lang="nl-NL" dirty="0"/>
          </a:p>
          <a:p>
            <a:pPr marL="342900" indent="-342900">
              <a:buFont typeface="+mj-lt"/>
              <a:buAutoNum type="arabicPeriod"/>
            </a:pPr>
            <a:r>
              <a:rPr lang="nl-NL" dirty="0"/>
              <a:t>Beschrijf je ervaring en conclusies op één à twee A4’tjes</a:t>
            </a:r>
            <a:r>
              <a:rPr lang="nl-NL" dirty="0" smtClean="0"/>
              <a:t>.</a:t>
            </a:r>
            <a:endParaRPr lang="nl-NL" dirty="0"/>
          </a:p>
        </p:txBody>
      </p:sp>
      <p:sp>
        <p:nvSpPr>
          <p:cNvPr id="7" name="Text Placeholder 6"/>
          <p:cNvSpPr>
            <a:spLocks noGrp="1"/>
          </p:cNvSpPr>
          <p:nvPr>
            <p:ph type="body" sz="quarter" idx="13"/>
          </p:nvPr>
        </p:nvSpPr>
        <p:spPr>
          <a:xfrm>
            <a:off x="317309" y="188640"/>
            <a:ext cx="5346643" cy="359138"/>
          </a:xfrm>
        </p:spPr>
        <p:txBody>
          <a:bodyPr/>
          <a:lstStyle/>
          <a:p>
            <a:r>
              <a:rPr lang="nl-NL" dirty="0"/>
              <a:t>Hoofdstuk 8 Leren van een ontluikende toekomst</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Tree>
    <p:extLst>
      <p:ext uri="{BB962C8B-B14F-4D97-AF65-F5344CB8AC3E}">
        <p14:creationId xmlns:p14="http://schemas.microsoft.com/office/powerpoint/2010/main" val="3300280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33</TotalTime>
  <Words>576</Words>
  <Application>Microsoft Office PowerPoint</Application>
  <PresentationFormat>Breedbeeld</PresentationFormat>
  <Paragraphs>73</Paragraphs>
  <Slides>10</Slides>
  <Notes>10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Wingdings 2</vt:lpstr>
      <vt:lpstr>Presentatie Boom v1.3 (2)</vt:lpstr>
      <vt:lpstr>Integraal sociaal werk</vt:lpstr>
      <vt:lpstr>SAMEN DOEN en Sociale Wijkteams</vt:lpstr>
      <vt:lpstr>Paradigma change van de hulpverlener</vt:lpstr>
      <vt:lpstr>Luisteren naar wat zich aandient</vt:lpstr>
      <vt:lpstr>Vier niveaus van luisteren</vt:lpstr>
      <vt:lpstr>U-theory</vt:lpstr>
      <vt:lpstr>Verbindende communicatie</vt:lpstr>
      <vt:lpstr>De ervaringsdeskundige als tolk-vertaler tussen leef- en systeemwereld</vt:lpstr>
      <vt:lpstr>Opdracht</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10</cp:revision>
  <dcterms:created xsi:type="dcterms:W3CDTF">2015-12-07T07:56:03Z</dcterms:created>
  <dcterms:modified xsi:type="dcterms:W3CDTF">2016-08-22T10:04:29Z</dcterms:modified>
</cp:coreProperties>
</file>