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5"/>
  </p:notesMasterIdLst>
  <p:handoutMasterIdLst>
    <p:handoutMasterId r:id="rId16"/>
  </p:handoutMasterIdLst>
  <p:sldIdLst>
    <p:sldId id="256" r:id="rId2"/>
    <p:sldId id="264" r:id="rId3"/>
    <p:sldId id="265" r:id="rId4"/>
    <p:sldId id="266" r:id="rId5"/>
    <p:sldId id="267" r:id="rId6"/>
    <p:sldId id="268" r:id="rId7"/>
    <p:sldId id="271" r:id="rId8"/>
    <p:sldId id="270" r:id="rId9"/>
    <p:sldId id="269" r:id="rId10"/>
    <p:sldId id="272" r:id="rId11"/>
    <p:sldId id="274" r:id="rId12"/>
    <p:sldId id="273" r:id="rId13"/>
    <p:sldId id="262" r:id="rId14"/>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sociaal </a:t>
            </a:r>
            <a:r>
              <a:rPr lang="nl-NL" dirty="0" smtClean="0"/>
              <a:t>werk</a:t>
            </a:r>
            <a:endParaRPr lang="nl-NL" dirty="0"/>
          </a:p>
        </p:txBody>
      </p:sp>
      <p:sp>
        <p:nvSpPr>
          <p:cNvPr id="5" name="Subtitle 4"/>
          <p:cNvSpPr>
            <a:spLocks noGrp="1"/>
          </p:cNvSpPr>
          <p:nvPr>
            <p:ph type="subTitle" idx="1"/>
          </p:nvPr>
        </p:nvSpPr>
        <p:spPr>
          <a:xfrm>
            <a:off x="1087200" y="2904948"/>
            <a:ext cx="8496000" cy="1388148"/>
          </a:xfrm>
        </p:spPr>
        <p:txBody>
          <a:bodyPr/>
          <a:lstStyle/>
          <a:p>
            <a:r>
              <a:rPr lang="nl-NL" dirty="0"/>
              <a:t>Hoofdstuk </a:t>
            </a:r>
            <a:r>
              <a:rPr lang="nl-NL" dirty="0" smtClean="0"/>
              <a:t>9</a:t>
            </a:r>
            <a:r>
              <a:rPr lang="nl-NL" dirty="0"/>
              <a:t>. Veiligheid in een </a:t>
            </a:r>
            <a:r>
              <a:rPr lang="nl-NL" dirty="0" smtClean="0"/>
              <a:t>gezinssysteem</a:t>
            </a:r>
            <a:br>
              <a:rPr lang="nl-NL" dirty="0" smtClean="0"/>
            </a:br>
            <a:r>
              <a:rPr lang="nl-NL" dirty="0" err="1"/>
              <a:t>Signs</a:t>
            </a:r>
            <a:r>
              <a:rPr lang="nl-NL" dirty="0"/>
              <a:t> of </a:t>
            </a:r>
            <a:r>
              <a:rPr lang="nl-NL" dirty="0" err="1"/>
              <a:t>safety</a:t>
            </a:r>
            <a:r>
              <a:rPr lang="nl-NL" dirty="0"/>
              <a:t>: een oplossingsgerichte aanpak in jeugdzorg en kinderbescherming</a:t>
            </a:r>
          </a:p>
          <a:p>
            <a:endParaRPr lang="nl-NL" dirty="0"/>
          </a:p>
        </p:txBody>
      </p:sp>
      <p:pic>
        <p:nvPicPr>
          <p:cNvPr id="6" name="Afbeelding 7" descr="http://wikikids.wiki.kennisnet.nl/images/thumb/e/e1/Australie_op_de_wereldkaart.png/300px-Australie_op_de_wereldkaar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8048" y="4437112"/>
            <a:ext cx="3184634" cy="2071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p:nvPr/>
        </p:nvSpPr>
        <p:spPr>
          <a:xfrm>
            <a:off x="6503061" y="3861048"/>
            <a:ext cx="2602636" cy="369332"/>
          </a:xfrm>
          <a:prstGeom prst="rect">
            <a:avLst/>
          </a:prstGeom>
        </p:spPr>
        <p:txBody>
          <a:bodyPr wrap="none">
            <a:spAutoFit/>
          </a:bodyPr>
          <a:lstStyle/>
          <a:p>
            <a:r>
              <a:rPr lang="nl-NL" dirty="0">
                <a:solidFill>
                  <a:schemeClr val="bg1"/>
                </a:solidFill>
              </a:rPr>
              <a:t>(</a:t>
            </a:r>
            <a:r>
              <a:rPr lang="nl-NL" dirty="0" err="1">
                <a:solidFill>
                  <a:schemeClr val="bg1"/>
                </a:solidFill>
              </a:rPr>
              <a:t>Turnell</a:t>
            </a:r>
            <a:r>
              <a:rPr lang="nl-NL" dirty="0">
                <a:solidFill>
                  <a:schemeClr val="bg1"/>
                </a:solidFill>
              </a:rPr>
              <a:t> &amp; Edwards, 2009)</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Begin met het verhaal van de </a:t>
            </a:r>
            <a:r>
              <a:rPr lang="nl-NL" dirty="0" smtClean="0"/>
              <a:t>ouders</a:t>
            </a:r>
            <a:endParaRPr lang="nl-NL" dirty="0"/>
          </a:p>
        </p:txBody>
      </p:sp>
      <p:sp>
        <p:nvSpPr>
          <p:cNvPr id="6" name="Content Placeholder 5"/>
          <p:cNvSpPr>
            <a:spLocks noGrp="1"/>
          </p:cNvSpPr>
          <p:nvPr>
            <p:ph idx="1"/>
          </p:nvPr>
        </p:nvSpPr>
        <p:spPr/>
        <p:txBody>
          <a:bodyPr/>
          <a:lstStyle/>
          <a:p>
            <a:pPr>
              <a:lnSpc>
                <a:spcPct val="150000"/>
              </a:lnSpc>
            </a:pPr>
            <a:r>
              <a:rPr lang="nl-NL" dirty="0"/>
              <a:t>Wat gebeurde er toen?</a:t>
            </a:r>
          </a:p>
          <a:p>
            <a:pPr>
              <a:lnSpc>
                <a:spcPct val="150000"/>
              </a:lnSpc>
            </a:pPr>
            <a:r>
              <a:rPr lang="nl-NL" dirty="0"/>
              <a:t>Buiten de ontkenningsdiscussie blijven,</a:t>
            </a:r>
          </a:p>
          <a:p>
            <a:pPr>
              <a:lnSpc>
                <a:spcPct val="150000"/>
              </a:lnSpc>
            </a:pPr>
            <a:r>
              <a:rPr lang="nl-NL" dirty="0"/>
              <a:t>Beslissende gebeurtenissen,</a:t>
            </a:r>
          </a:p>
          <a:p>
            <a:pPr>
              <a:lnSpc>
                <a:spcPct val="150000"/>
              </a:lnSpc>
            </a:pPr>
            <a:r>
              <a:rPr lang="nl-NL" dirty="0"/>
              <a:t>Betekenis die men aan de gebeurtenis toeschrijft,</a:t>
            </a:r>
          </a:p>
          <a:p>
            <a:pPr>
              <a:lnSpc>
                <a:spcPct val="150000"/>
              </a:lnSpc>
            </a:pPr>
            <a:r>
              <a:rPr lang="nl-NL" dirty="0"/>
              <a:t>Inzicht in andere gezichtspunten,</a:t>
            </a:r>
          </a:p>
          <a:p>
            <a:pPr>
              <a:lnSpc>
                <a:spcPct val="150000"/>
              </a:lnSpc>
            </a:pPr>
            <a:r>
              <a:rPr lang="nl-NL" dirty="0"/>
              <a:t>Het terrein in kaart brengen door de ogen van de </a:t>
            </a:r>
            <a:r>
              <a:rPr lang="nl-NL" dirty="0" smtClean="0"/>
              <a:t>ouders</a:t>
            </a: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265098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err="1" smtClean="0"/>
              <a:t>Words</a:t>
            </a:r>
            <a:r>
              <a:rPr lang="nl-NL" dirty="0" smtClean="0"/>
              <a:t> </a:t>
            </a:r>
            <a:r>
              <a:rPr lang="nl-NL" dirty="0" err="1"/>
              <a:t>and</a:t>
            </a:r>
            <a:r>
              <a:rPr lang="nl-NL" dirty="0"/>
              <a:t> </a:t>
            </a:r>
            <a:r>
              <a:rPr lang="nl-NL" dirty="0" smtClean="0"/>
              <a:t>pictures</a:t>
            </a:r>
            <a:endParaRPr lang="nl-NL" dirty="0"/>
          </a:p>
        </p:txBody>
      </p:sp>
      <p:sp>
        <p:nvSpPr>
          <p:cNvPr id="6" name="Content Placeholder 5"/>
          <p:cNvSpPr>
            <a:spLocks noGrp="1"/>
          </p:cNvSpPr>
          <p:nvPr>
            <p:ph idx="1"/>
          </p:nvPr>
        </p:nvSpPr>
        <p:spPr/>
        <p:txBody>
          <a:bodyPr/>
          <a:lstStyle/>
          <a:p>
            <a:pPr marL="137160" indent="0">
              <a:buClr>
                <a:schemeClr val="tx1">
                  <a:shade val="95000"/>
                </a:schemeClr>
              </a:buClr>
              <a:buNone/>
              <a:defRPr/>
            </a:pPr>
            <a:r>
              <a:rPr lang="nl-NL" altLang="en-US" b="1" dirty="0"/>
              <a:t>Eenduidig verhaal </a:t>
            </a:r>
            <a:r>
              <a:rPr lang="nl-NL" altLang="en-US" dirty="0"/>
              <a:t>voor alle betrokkenen, zodat iedereen zich op dezelfde manier met het probleem bezighoudt. </a:t>
            </a:r>
            <a:endParaRPr lang="nl-NL" dirty="0"/>
          </a:p>
          <a:p>
            <a:pPr marL="548640" indent="-411480">
              <a:lnSpc>
                <a:spcPct val="150000"/>
              </a:lnSpc>
              <a:buClr>
                <a:schemeClr val="tx1">
                  <a:shade val="95000"/>
                </a:schemeClr>
              </a:buClr>
              <a:buFont typeface="Wingdings 2"/>
              <a:buChar char=""/>
              <a:defRPr/>
            </a:pPr>
            <a:r>
              <a:rPr lang="nl-NL" dirty="0"/>
              <a:t>Wat zijn de zorgen?</a:t>
            </a:r>
          </a:p>
          <a:p>
            <a:pPr marL="548640" indent="-411480">
              <a:lnSpc>
                <a:spcPct val="150000"/>
              </a:lnSpc>
              <a:buClr>
                <a:schemeClr val="tx1">
                  <a:shade val="95000"/>
                </a:schemeClr>
              </a:buClr>
              <a:buFont typeface="Wingdings 2"/>
              <a:buChar char=""/>
              <a:defRPr/>
            </a:pPr>
            <a:r>
              <a:rPr lang="nl-NL" dirty="0"/>
              <a:t>Wie moeten dit weten?</a:t>
            </a:r>
          </a:p>
          <a:p>
            <a:pPr marL="548640" indent="-411480">
              <a:lnSpc>
                <a:spcPct val="150000"/>
              </a:lnSpc>
              <a:buClr>
                <a:schemeClr val="tx1">
                  <a:shade val="95000"/>
                </a:schemeClr>
              </a:buClr>
              <a:buFont typeface="Wingdings 2"/>
              <a:buChar char=""/>
              <a:defRPr/>
            </a:pPr>
            <a:r>
              <a:rPr lang="nl-NL" dirty="0"/>
              <a:t>Wat moeten ze weten?</a:t>
            </a:r>
          </a:p>
          <a:p>
            <a:pPr marL="548640" indent="-411480">
              <a:lnSpc>
                <a:spcPct val="150000"/>
              </a:lnSpc>
              <a:buClr>
                <a:schemeClr val="tx1">
                  <a:shade val="95000"/>
                </a:schemeClr>
              </a:buClr>
              <a:buFont typeface="Wingdings 2"/>
              <a:buChar char=""/>
              <a:defRPr/>
            </a:pPr>
            <a:r>
              <a:rPr lang="nl-NL" dirty="0"/>
              <a:t>Waarom moeten ze dit weten? ( wie wil dat ze het weten en wat is het doel van het </a:t>
            </a:r>
            <a:r>
              <a:rPr lang="nl-NL" dirty="0" smtClean="0"/>
              <a:t>weten?)</a:t>
            </a:r>
            <a:endParaRPr lang="nl-NL" dirty="0"/>
          </a:p>
          <a:p>
            <a:pPr marL="548640" indent="-411480">
              <a:lnSpc>
                <a:spcPct val="150000"/>
              </a:lnSpc>
              <a:buClr>
                <a:schemeClr val="tx1">
                  <a:shade val="95000"/>
                </a:schemeClr>
              </a:buClr>
              <a:buFont typeface="Wingdings 2"/>
              <a:buChar char=""/>
              <a:defRPr/>
            </a:pPr>
            <a:r>
              <a:rPr lang="nl-NL" dirty="0"/>
              <a:t>Wat weten de mensen </a:t>
            </a:r>
            <a:r>
              <a:rPr lang="nl-NL" dirty="0" smtClean="0"/>
              <a:t>al? </a:t>
            </a:r>
            <a:r>
              <a:rPr lang="nl-NL" dirty="0"/>
              <a:t>(of denken ze te </a:t>
            </a:r>
            <a:r>
              <a:rPr lang="nl-NL" dirty="0" smtClean="0"/>
              <a:t>weten?)</a:t>
            </a:r>
            <a:endParaRPr lang="nl-NL" dirty="0"/>
          </a:p>
          <a:p>
            <a:pPr marL="868680" lvl="1" indent="-283464">
              <a:lnSpc>
                <a:spcPct val="150000"/>
              </a:lnSpc>
              <a:buFont typeface="Wingdings 2"/>
              <a:buChar char=""/>
              <a:defRPr/>
            </a:pPr>
            <a:r>
              <a:rPr lang="nl-NL" dirty="0" smtClean="0"/>
              <a:t>NB: </a:t>
            </a:r>
            <a:r>
              <a:rPr lang="nl-NL" dirty="0"/>
              <a:t>neutraal positieve start en een positieve boodschap aan het eind</a:t>
            </a:r>
          </a:p>
          <a:p>
            <a:pPr marL="868680" lvl="1" indent="-283464">
              <a:lnSpc>
                <a:spcPct val="150000"/>
              </a:lnSpc>
              <a:buFont typeface="Wingdings 2"/>
              <a:buChar char=""/>
              <a:defRPr/>
            </a:pPr>
            <a:r>
              <a:rPr lang="nl-NL" dirty="0" smtClean="0"/>
              <a:t>NB: </a:t>
            </a:r>
            <a:r>
              <a:rPr lang="nl-NL" dirty="0"/>
              <a:t>hypothetisch verhaal kan ook, ‘als er niets aan de hand is’</a:t>
            </a:r>
          </a:p>
          <a:p>
            <a:pPr>
              <a:lnSpc>
                <a:spcPct val="150000"/>
              </a:lnSpc>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11</a:t>
            </a:fld>
            <a:endParaRPr lang="nl-NL" noProof="1"/>
          </a:p>
        </p:txBody>
      </p:sp>
    </p:spTree>
    <p:extLst>
      <p:ext uri="{BB962C8B-B14F-4D97-AF65-F5344CB8AC3E}">
        <p14:creationId xmlns:p14="http://schemas.microsoft.com/office/powerpoint/2010/main" val="844025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Effect</a:t>
            </a:r>
          </a:p>
        </p:txBody>
      </p:sp>
      <p:sp>
        <p:nvSpPr>
          <p:cNvPr id="6" name="Content Placeholder 5"/>
          <p:cNvSpPr>
            <a:spLocks noGrp="1"/>
          </p:cNvSpPr>
          <p:nvPr>
            <p:ph idx="1"/>
          </p:nvPr>
        </p:nvSpPr>
        <p:spPr/>
        <p:txBody>
          <a:bodyPr/>
          <a:lstStyle/>
          <a:p>
            <a:pPr>
              <a:buFontTx/>
              <a:buNone/>
            </a:pPr>
            <a:r>
              <a:rPr lang="nl-NL" altLang="en-US" dirty="0"/>
              <a:t>Het plan maken met ouders is een forum voor verandering.</a:t>
            </a:r>
          </a:p>
          <a:p>
            <a:pPr>
              <a:buFontTx/>
              <a:buNone/>
            </a:pPr>
            <a:endParaRPr lang="nl-NL" altLang="en-US" i="1" dirty="0"/>
          </a:p>
          <a:p>
            <a:pPr>
              <a:buNone/>
            </a:pPr>
            <a:r>
              <a:rPr lang="nl-NL" sz="2400" i="1" dirty="0">
                <a:solidFill>
                  <a:schemeClr val="accent1">
                    <a:lumMod val="75000"/>
                  </a:schemeClr>
                </a:solidFill>
                <a:cs typeface="Arial" charset="0"/>
              </a:rPr>
              <a:t>‘it takes a </a:t>
            </a:r>
            <a:r>
              <a:rPr lang="nl-NL" sz="2400" i="1" dirty="0" err="1">
                <a:solidFill>
                  <a:schemeClr val="accent1">
                    <a:lumMod val="75000"/>
                  </a:schemeClr>
                </a:solidFill>
                <a:cs typeface="Arial" charset="0"/>
              </a:rPr>
              <a:t>village</a:t>
            </a:r>
            <a:r>
              <a:rPr lang="nl-NL" sz="2400" i="1" dirty="0">
                <a:solidFill>
                  <a:schemeClr val="accent1">
                    <a:lumMod val="75000"/>
                  </a:schemeClr>
                </a:solidFill>
                <a:cs typeface="Arial" charset="0"/>
              </a:rPr>
              <a:t> </a:t>
            </a:r>
            <a:r>
              <a:rPr lang="nl-NL" sz="2400" i="1" dirty="0" err="1">
                <a:solidFill>
                  <a:schemeClr val="accent1">
                    <a:lumMod val="75000"/>
                  </a:schemeClr>
                </a:solidFill>
                <a:cs typeface="Arial" charset="0"/>
              </a:rPr>
              <a:t>to</a:t>
            </a:r>
            <a:r>
              <a:rPr lang="nl-NL" sz="2400" i="1" dirty="0">
                <a:solidFill>
                  <a:schemeClr val="accent1">
                    <a:lumMod val="75000"/>
                  </a:schemeClr>
                </a:solidFill>
                <a:cs typeface="Arial" charset="0"/>
              </a:rPr>
              <a:t> </a:t>
            </a:r>
            <a:r>
              <a:rPr lang="nl-NL" sz="2400" i="1" dirty="0" err="1">
                <a:solidFill>
                  <a:schemeClr val="accent1">
                    <a:lumMod val="75000"/>
                  </a:schemeClr>
                </a:solidFill>
                <a:cs typeface="Arial" charset="0"/>
              </a:rPr>
              <a:t>raise</a:t>
            </a:r>
            <a:r>
              <a:rPr lang="nl-NL" sz="2400" i="1" dirty="0">
                <a:solidFill>
                  <a:schemeClr val="accent1">
                    <a:lumMod val="75000"/>
                  </a:schemeClr>
                </a:solidFill>
                <a:cs typeface="Arial" charset="0"/>
              </a:rPr>
              <a:t> a </a:t>
            </a:r>
            <a:r>
              <a:rPr lang="nl-NL" sz="2400" i="1" dirty="0" err="1">
                <a:solidFill>
                  <a:schemeClr val="accent1">
                    <a:lumMod val="75000"/>
                  </a:schemeClr>
                </a:solidFill>
                <a:cs typeface="Arial" charset="0"/>
              </a:rPr>
              <a:t>child</a:t>
            </a:r>
            <a:r>
              <a:rPr lang="nl-NL" sz="2400" i="1" dirty="0">
                <a:solidFill>
                  <a:schemeClr val="accent1">
                    <a:lumMod val="75000"/>
                  </a:schemeClr>
                </a:solidFill>
                <a:cs typeface="Arial" charset="0"/>
              </a:rPr>
              <a:t>’ </a:t>
            </a:r>
            <a:r>
              <a:rPr lang="nl-NL" sz="2400" dirty="0">
                <a:solidFill>
                  <a:schemeClr val="accent1">
                    <a:lumMod val="75000"/>
                  </a:schemeClr>
                </a:solidFill>
                <a:cs typeface="Arial" charset="0"/>
              </a:rPr>
              <a:t>(</a:t>
            </a:r>
            <a:r>
              <a:rPr lang="nl-NL" sz="2400" dirty="0" err="1">
                <a:solidFill>
                  <a:schemeClr val="accent1">
                    <a:lumMod val="75000"/>
                  </a:schemeClr>
                </a:solidFill>
                <a:cs typeface="Arial" charset="0"/>
              </a:rPr>
              <a:t>Turnell</a:t>
            </a:r>
            <a:r>
              <a:rPr lang="nl-NL" sz="2400" dirty="0">
                <a:solidFill>
                  <a:schemeClr val="accent1">
                    <a:lumMod val="75000"/>
                  </a:schemeClr>
                </a:solidFill>
                <a:cs typeface="Arial" charset="0"/>
              </a:rPr>
              <a:t>)</a:t>
            </a:r>
          </a:p>
          <a:p>
            <a:pPr>
              <a:buFontTx/>
              <a:buNone/>
            </a:pPr>
            <a:endParaRPr lang="nl-NL" altLang="en-US" dirty="0"/>
          </a:p>
          <a:p>
            <a:pPr>
              <a:buFontTx/>
              <a:buNone/>
            </a:pPr>
            <a:r>
              <a:rPr lang="nl-NL" altLang="en-US" dirty="0"/>
              <a:t>Het plan is het begin en werkt als sleutel tot verandering.</a:t>
            </a:r>
            <a:endParaRPr lang="nl-NL" dirty="0">
              <a:cs typeface="Arial" charset="0"/>
            </a:endParaRPr>
          </a:p>
          <a:p>
            <a:pPr>
              <a:buFontTx/>
              <a:buNone/>
            </a:pPr>
            <a:endParaRPr lang="nl-NL" altLang="en-US" dirty="0"/>
          </a:p>
          <a:p>
            <a:pPr>
              <a:buFontTx/>
              <a:buNone/>
            </a:pPr>
            <a:r>
              <a:rPr lang="nl-NL" altLang="en-US" dirty="0"/>
              <a:t>‘</a:t>
            </a:r>
            <a:r>
              <a:rPr lang="nl-NL" altLang="en-US" sz="2400" i="1" dirty="0" err="1">
                <a:solidFill>
                  <a:schemeClr val="accent1">
                    <a:lumMod val="75000"/>
                  </a:schemeClr>
                </a:solidFill>
              </a:rPr>
              <a:t>it’s</a:t>
            </a:r>
            <a:r>
              <a:rPr lang="nl-NL" altLang="en-US" sz="2400" i="1" dirty="0">
                <a:solidFill>
                  <a:schemeClr val="accent1">
                    <a:lumMod val="75000"/>
                  </a:schemeClr>
                </a:solidFill>
              </a:rPr>
              <a:t> a </a:t>
            </a:r>
            <a:r>
              <a:rPr lang="nl-NL" altLang="en-US" sz="2400" i="1" dirty="0" err="1">
                <a:solidFill>
                  <a:schemeClr val="accent1">
                    <a:lumMod val="75000"/>
                  </a:schemeClr>
                </a:solidFill>
              </a:rPr>
              <a:t>journey</a:t>
            </a:r>
            <a:r>
              <a:rPr lang="nl-NL" altLang="en-US" sz="2400" dirty="0">
                <a:solidFill>
                  <a:schemeClr val="accent1">
                    <a:lumMod val="75000"/>
                  </a:schemeClr>
                </a:solidFill>
              </a:rPr>
              <a:t>’ (</a:t>
            </a:r>
            <a:r>
              <a:rPr lang="nl-NL" altLang="en-US" sz="2400" dirty="0" err="1">
                <a:solidFill>
                  <a:schemeClr val="accent1">
                    <a:lumMod val="75000"/>
                  </a:schemeClr>
                </a:solidFill>
              </a:rPr>
              <a:t>Turnell</a:t>
            </a:r>
            <a:r>
              <a:rPr lang="nl-NL" altLang="en-US" sz="2400" dirty="0">
                <a:solidFill>
                  <a:schemeClr val="accent1">
                    <a:lumMod val="75000"/>
                  </a:schemeClr>
                </a:solidFill>
              </a:rPr>
              <a:t>)</a:t>
            </a:r>
          </a:p>
          <a:p>
            <a:pPr>
              <a:lnSpc>
                <a:spcPct val="150000"/>
              </a:lnSpc>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12</a:t>
            </a:fld>
            <a:endParaRPr lang="nl-NL" noProof="1"/>
          </a:p>
        </p:txBody>
      </p:sp>
    </p:spTree>
    <p:extLst>
      <p:ext uri="{BB962C8B-B14F-4D97-AF65-F5344CB8AC3E}">
        <p14:creationId xmlns:p14="http://schemas.microsoft.com/office/powerpoint/2010/main" val="816870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1008201"/>
            <a:ext cx="10440000" cy="764616"/>
          </a:xfrm>
        </p:spPr>
        <p:txBody>
          <a:bodyPr/>
          <a:lstStyle/>
          <a:p>
            <a:r>
              <a:rPr lang="nl-NL" altLang="en-US" dirty="0" smtClean="0"/>
              <a:t>Doelgroep</a:t>
            </a:r>
            <a:endParaRPr lang="nl-NL" dirty="0"/>
          </a:p>
        </p:txBody>
      </p:sp>
      <p:sp>
        <p:nvSpPr>
          <p:cNvPr id="6" name="Content Placeholder 5"/>
          <p:cNvSpPr>
            <a:spLocks noGrp="1"/>
          </p:cNvSpPr>
          <p:nvPr>
            <p:ph idx="1"/>
          </p:nvPr>
        </p:nvSpPr>
        <p:spPr>
          <a:xfrm>
            <a:off x="1106379" y="2132856"/>
            <a:ext cx="10440000" cy="3836138"/>
          </a:xfrm>
        </p:spPr>
        <p:txBody>
          <a:bodyPr/>
          <a:lstStyle/>
          <a:p>
            <a:pPr marL="0" indent="0">
              <a:buNone/>
              <a:defRPr/>
            </a:pPr>
            <a:r>
              <a:rPr lang="nl-NL" altLang="en-US" sz="2400" dirty="0">
                <a:solidFill>
                  <a:schemeClr val="accent1">
                    <a:lumMod val="75000"/>
                  </a:schemeClr>
                </a:solidFill>
              </a:rPr>
              <a:t>Kinderen waarover concrete zorgen zijn over de veiligheid</a:t>
            </a:r>
            <a:endParaRPr lang="nl-NL" sz="2400" b="1" dirty="0" smtClean="0">
              <a:solidFill>
                <a:schemeClr val="accent1">
                  <a:lumMod val="75000"/>
                </a:schemeClr>
              </a:solidFill>
            </a:endParaRPr>
          </a:p>
          <a:p>
            <a:pPr marL="0" indent="0">
              <a:buNone/>
              <a:defRPr/>
            </a:pPr>
            <a:endParaRPr lang="nl-NL" b="1" dirty="0" smtClean="0"/>
          </a:p>
          <a:p>
            <a:pPr marL="0" indent="0">
              <a:buNone/>
              <a:defRPr/>
            </a:pPr>
            <a:r>
              <a:rPr lang="nl-NL" b="1" dirty="0" smtClean="0"/>
              <a:t>Opdracht</a:t>
            </a:r>
            <a:r>
              <a:rPr lang="nl-NL" b="1" dirty="0"/>
              <a:t>:</a:t>
            </a:r>
          </a:p>
          <a:p>
            <a:pPr marL="0" indent="0">
              <a:buNone/>
              <a:defRPr/>
            </a:pPr>
            <a:endParaRPr lang="nl-NL" dirty="0"/>
          </a:p>
          <a:p>
            <a:pPr>
              <a:defRPr/>
            </a:pPr>
            <a:r>
              <a:rPr lang="nl-NL" dirty="0"/>
              <a:t>Heb je je wel eens zorgen gemaakt om de veiligheid van een kind in je omgeving?</a:t>
            </a:r>
          </a:p>
          <a:p>
            <a:pPr>
              <a:defRPr/>
            </a:pPr>
            <a:r>
              <a:rPr lang="nl-NL" dirty="0"/>
              <a:t>Wat heb je toen gedaan? </a:t>
            </a:r>
          </a:p>
          <a:p>
            <a:pPr>
              <a:defRPr/>
            </a:pPr>
            <a:r>
              <a:rPr lang="nl-NL" dirty="0"/>
              <a:t>Wat zou je doen als je je zorgen zou maken?</a:t>
            </a:r>
          </a:p>
          <a:p>
            <a:pPr>
              <a:defRPr/>
            </a:pPr>
            <a:r>
              <a:rPr lang="nl-NL" dirty="0"/>
              <a:t>Wanneer ben je gerustgesteld dat het weer veilig is?</a:t>
            </a:r>
          </a:p>
          <a:p>
            <a:pPr>
              <a:lnSpc>
                <a:spcPct val="150000"/>
              </a:lnSpc>
            </a:pP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9" name="Picture 2" descr="C:\Users\Dick &amp; Marijke\Documents\Marijke\diverse\altra\teken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176" y="3789040"/>
            <a:ext cx="3129467" cy="20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Doel</a:t>
            </a:r>
          </a:p>
        </p:txBody>
      </p:sp>
      <p:sp>
        <p:nvSpPr>
          <p:cNvPr id="6" name="Content Placeholder 5"/>
          <p:cNvSpPr>
            <a:spLocks noGrp="1"/>
          </p:cNvSpPr>
          <p:nvPr>
            <p:ph idx="1"/>
          </p:nvPr>
        </p:nvSpPr>
        <p:spPr/>
        <p:txBody>
          <a:bodyPr/>
          <a:lstStyle/>
          <a:p>
            <a:pPr marL="0" indent="0">
              <a:lnSpc>
                <a:spcPct val="150000"/>
              </a:lnSpc>
              <a:buNone/>
            </a:pPr>
            <a:r>
              <a:rPr lang="nl-NL" altLang="en-US" sz="2400" dirty="0">
                <a:solidFill>
                  <a:schemeClr val="accent1">
                    <a:lumMod val="75000"/>
                  </a:schemeClr>
                </a:solidFill>
              </a:rPr>
              <a:t>In samenwerking met ouders, het gezin en belangrijke personen uit het netwerk van het kind een veiligheidsplan maken om de veiligheid van het kind te waarborgen.</a:t>
            </a:r>
          </a:p>
          <a:p>
            <a:pPr>
              <a:lnSpc>
                <a:spcPct val="150000"/>
              </a:lnSpc>
            </a:pPr>
            <a:endParaRPr lang="nl-NL" dirty="0"/>
          </a:p>
        </p:txBody>
      </p:sp>
      <p:sp>
        <p:nvSpPr>
          <p:cNvPr id="7" name="Text Placeholder 6"/>
          <p:cNvSpPr>
            <a:spLocks noGrp="1"/>
          </p:cNvSpPr>
          <p:nvPr>
            <p:ph type="body" sz="quarter" idx="13"/>
          </p:nvPr>
        </p:nvSpPr>
        <p:spPr>
          <a:xfrm>
            <a:off x="317309" y="116632"/>
            <a:ext cx="4914595" cy="431146"/>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pic>
        <p:nvPicPr>
          <p:cNvPr id="9" name="Afbeelding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4044"/>
          <a:stretch/>
        </p:blipFill>
        <p:spPr bwMode="auto">
          <a:xfrm>
            <a:off x="2783632" y="3285067"/>
            <a:ext cx="6529600" cy="3419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762759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Basismethodiek oplossingsgericht werken</a:t>
            </a:r>
          </a:p>
        </p:txBody>
      </p:sp>
      <p:sp>
        <p:nvSpPr>
          <p:cNvPr id="6" name="Content Placeholder 5"/>
          <p:cNvSpPr>
            <a:spLocks noGrp="1"/>
          </p:cNvSpPr>
          <p:nvPr>
            <p:ph idx="1"/>
          </p:nvPr>
        </p:nvSpPr>
        <p:spPr/>
        <p:txBody>
          <a:bodyPr/>
          <a:lstStyle/>
          <a:p>
            <a:pPr>
              <a:lnSpc>
                <a:spcPct val="150000"/>
              </a:lnSpc>
              <a:defRPr/>
            </a:pPr>
            <a:r>
              <a:rPr lang="nl-NL" dirty="0"/>
              <a:t>Repareer niet iets wat niet stuk is.</a:t>
            </a:r>
          </a:p>
          <a:p>
            <a:pPr>
              <a:lnSpc>
                <a:spcPct val="150000"/>
              </a:lnSpc>
              <a:defRPr/>
            </a:pPr>
            <a:r>
              <a:rPr lang="nl-NL" dirty="0"/>
              <a:t>Als iets werkt, doe het vaker.</a:t>
            </a:r>
          </a:p>
          <a:p>
            <a:pPr>
              <a:lnSpc>
                <a:spcPct val="150000"/>
              </a:lnSpc>
              <a:defRPr/>
            </a:pPr>
            <a:r>
              <a:rPr lang="nl-NL" dirty="0"/>
              <a:t>Als iets niet werkt, probeer dan iets anders.</a:t>
            </a:r>
          </a:p>
          <a:p>
            <a:pPr>
              <a:lnSpc>
                <a:spcPct val="150000"/>
              </a:lnSpc>
              <a:defRPr/>
            </a:pPr>
            <a:r>
              <a:rPr lang="nl-NL" dirty="0"/>
              <a:t>Kleine stapjes kunnen tot grote verandering leiden.</a:t>
            </a:r>
          </a:p>
          <a:p>
            <a:pPr>
              <a:lnSpc>
                <a:spcPct val="150000"/>
              </a:lnSpc>
              <a:defRPr/>
            </a:pPr>
            <a:r>
              <a:rPr lang="nl-NL" dirty="0"/>
              <a:t>De oplossing hoeft niet per se in verband te staan met het probleem.</a:t>
            </a:r>
          </a:p>
          <a:p>
            <a:pPr>
              <a:lnSpc>
                <a:spcPct val="150000"/>
              </a:lnSpc>
              <a:defRPr/>
            </a:pPr>
            <a:r>
              <a:rPr lang="nl-NL" dirty="0"/>
              <a:t>Geen enkel probleem is er altijd, er zijn altijd uitzonderingen.</a:t>
            </a:r>
          </a:p>
          <a:p>
            <a:pPr>
              <a:lnSpc>
                <a:spcPct val="150000"/>
              </a:lnSpc>
              <a:defRPr/>
            </a:pPr>
            <a:r>
              <a:rPr lang="nl-NL" dirty="0"/>
              <a:t>De toekomst is maakbaar.</a:t>
            </a:r>
          </a:p>
          <a:p>
            <a:pPr>
              <a:lnSpc>
                <a:spcPct val="150000"/>
              </a:lnSpc>
            </a:pPr>
            <a:endParaRPr lang="nl-NL" dirty="0"/>
          </a:p>
        </p:txBody>
      </p:sp>
      <p:sp>
        <p:nvSpPr>
          <p:cNvPr id="7" name="Text Placeholder 6"/>
          <p:cNvSpPr>
            <a:spLocks noGrp="1"/>
          </p:cNvSpPr>
          <p:nvPr>
            <p:ph type="body" sz="quarter" idx="13"/>
          </p:nvPr>
        </p:nvSpPr>
        <p:spPr>
          <a:xfrm>
            <a:off x="317309" y="188640"/>
            <a:ext cx="4842587"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1899551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err="1" smtClean="0"/>
              <a:t>Lesgroepopdracht</a:t>
            </a:r>
            <a:r>
              <a:rPr lang="nl-NL" dirty="0" smtClean="0"/>
              <a:t> (1) </a:t>
            </a:r>
            <a:endParaRPr lang="nl-NL" dirty="0"/>
          </a:p>
        </p:txBody>
      </p:sp>
      <p:sp>
        <p:nvSpPr>
          <p:cNvPr id="6" name="Content Placeholder 5"/>
          <p:cNvSpPr>
            <a:spLocks noGrp="1"/>
          </p:cNvSpPr>
          <p:nvPr>
            <p:ph idx="1"/>
          </p:nvPr>
        </p:nvSpPr>
        <p:spPr/>
        <p:txBody>
          <a:bodyPr/>
          <a:lstStyle/>
          <a:p>
            <a:pPr marL="0" indent="0">
              <a:lnSpc>
                <a:spcPct val="150000"/>
              </a:lnSpc>
              <a:buNone/>
            </a:pPr>
            <a:r>
              <a:rPr lang="nl-NL" b="1" dirty="0" smtClean="0"/>
              <a:t>Oplossingsgericht </a:t>
            </a:r>
            <a:r>
              <a:rPr lang="nl-NL" b="1" dirty="0"/>
              <a:t>interview in </a:t>
            </a:r>
            <a:r>
              <a:rPr lang="nl-NL" b="1" dirty="0" smtClean="0"/>
              <a:t>drietallen</a:t>
            </a:r>
          </a:p>
          <a:p>
            <a:r>
              <a:rPr lang="nl-NL" dirty="0"/>
              <a:t>Ga op zoek naar elkaars krachten in een situatie. </a:t>
            </a:r>
            <a:r>
              <a:rPr lang="nl-NL" dirty="0" smtClean="0"/>
              <a:t>Eén </a:t>
            </a:r>
            <a:r>
              <a:rPr lang="nl-NL" dirty="0"/>
              <a:t>persoon is de interviewer, de ander brengt een situatie in. De situatie gaat over een succeservaring op je stage, je werk, of uit je </a:t>
            </a:r>
            <a:r>
              <a:rPr lang="nl-NL" dirty="0" smtClean="0"/>
              <a:t>privésituatie</a:t>
            </a:r>
            <a:r>
              <a:rPr lang="nl-NL" dirty="0"/>
              <a:t>. Het gesprek duurt minimaal 6 minuten. Duurt het korter, vraag naar wat nog meer, wat nog meer, wat nog meer!!</a:t>
            </a:r>
            <a:endParaRPr lang="en-US" dirty="0"/>
          </a:p>
          <a:p>
            <a:pPr marL="0" indent="0">
              <a:buNone/>
            </a:pPr>
            <a:endParaRPr lang="en-US" dirty="0"/>
          </a:p>
          <a:p>
            <a:pPr marL="0" indent="0">
              <a:buNone/>
            </a:pPr>
            <a:r>
              <a:rPr lang="nl-NL" b="1" dirty="0"/>
              <a:t>Tips voor de interviewer:</a:t>
            </a:r>
            <a:endParaRPr lang="en-US" dirty="0"/>
          </a:p>
          <a:p>
            <a:pPr marL="0" indent="0">
              <a:buNone/>
            </a:pPr>
            <a:r>
              <a:rPr lang="nl-NL" dirty="0"/>
              <a:t>Om te ontlokken stel je vragen als:</a:t>
            </a:r>
            <a:endParaRPr lang="en-US" dirty="0"/>
          </a:p>
          <a:p>
            <a:pPr lvl="0"/>
            <a:r>
              <a:rPr lang="nl-NL" dirty="0"/>
              <a:t>Kun je me vertellen over een casus waar je trots op bent?</a:t>
            </a:r>
            <a:endParaRPr lang="en-US" dirty="0"/>
          </a:p>
          <a:p>
            <a:pPr lvl="0"/>
            <a:r>
              <a:rPr lang="nl-NL" dirty="0"/>
              <a:t>Kun je me een voorbeeld geven van een casus op je stage waar je in vast zat en waar het gelukt is vooruit te komen?</a:t>
            </a:r>
            <a:endParaRPr lang="en-US" dirty="0"/>
          </a:p>
          <a:p>
            <a:pPr marL="0" indent="0">
              <a:buNone/>
            </a:pPr>
            <a:r>
              <a:rPr lang="nl-NL" dirty="0"/>
              <a:t>Om te concretiseren stel je vragen als:</a:t>
            </a:r>
            <a:endParaRPr lang="en-US" dirty="0"/>
          </a:p>
          <a:p>
            <a:pPr lvl="0"/>
            <a:r>
              <a:rPr lang="nl-NL" dirty="0"/>
              <a:t>Hoe heb je het voor elkaar gekregen?</a:t>
            </a:r>
            <a:endParaRPr lang="en-US" dirty="0"/>
          </a:p>
          <a:p>
            <a:pPr marL="0" indent="0">
              <a:lnSpc>
                <a:spcPct val="150000"/>
              </a:lnSpc>
              <a:buNone/>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2899468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err="1"/>
              <a:t>Lesgroepopdracht</a:t>
            </a:r>
            <a:r>
              <a:rPr lang="nl-NL" dirty="0"/>
              <a:t> </a:t>
            </a:r>
            <a:r>
              <a:rPr lang="nl-NL" dirty="0" smtClean="0"/>
              <a:t>(2) </a:t>
            </a:r>
            <a:endParaRPr lang="nl-NL" dirty="0"/>
          </a:p>
        </p:txBody>
      </p:sp>
      <p:sp>
        <p:nvSpPr>
          <p:cNvPr id="6" name="Content Placeholder 5"/>
          <p:cNvSpPr>
            <a:spLocks noGrp="1"/>
          </p:cNvSpPr>
          <p:nvPr>
            <p:ph idx="1"/>
          </p:nvPr>
        </p:nvSpPr>
        <p:spPr/>
        <p:txBody>
          <a:bodyPr/>
          <a:lstStyle/>
          <a:p>
            <a:pPr marL="0" lvl="0" indent="0">
              <a:buNone/>
            </a:pPr>
            <a:r>
              <a:rPr lang="nl-NL" dirty="0"/>
              <a:t>Een derde persoon observeert de interviewer aan de hand van de volgende punten:</a:t>
            </a:r>
          </a:p>
          <a:p>
            <a:pPr lvl="0">
              <a:lnSpc>
                <a:spcPct val="150000"/>
              </a:lnSpc>
            </a:pPr>
            <a:r>
              <a:rPr lang="nl-NL" dirty="0" smtClean="0"/>
              <a:t>De </a:t>
            </a:r>
            <a:r>
              <a:rPr lang="nl-NL" dirty="0"/>
              <a:t>interviewer werkt samen.</a:t>
            </a:r>
            <a:endParaRPr lang="en-US" dirty="0"/>
          </a:p>
          <a:p>
            <a:pPr lvl="0">
              <a:lnSpc>
                <a:spcPct val="150000"/>
              </a:lnSpc>
            </a:pPr>
            <a:r>
              <a:rPr lang="nl-NL" dirty="0"/>
              <a:t>De interviewer maakt complimenten.</a:t>
            </a:r>
            <a:endParaRPr lang="en-US" dirty="0"/>
          </a:p>
          <a:p>
            <a:pPr lvl="0">
              <a:lnSpc>
                <a:spcPct val="150000"/>
              </a:lnSpc>
            </a:pPr>
            <a:r>
              <a:rPr lang="nl-NL" dirty="0"/>
              <a:t>De interviewer exploreert de context.</a:t>
            </a:r>
            <a:endParaRPr lang="en-US" dirty="0"/>
          </a:p>
          <a:p>
            <a:pPr lvl="0">
              <a:lnSpc>
                <a:spcPct val="150000"/>
              </a:lnSpc>
            </a:pPr>
            <a:r>
              <a:rPr lang="nl-NL" dirty="0"/>
              <a:t>De interviewer stelt verschillende soorten activerende vragen.</a:t>
            </a:r>
            <a:endParaRPr lang="en-US" dirty="0"/>
          </a:p>
          <a:p>
            <a:pPr lvl="0">
              <a:lnSpc>
                <a:spcPct val="150000"/>
              </a:lnSpc>
            </a:pPr>
            <a:r>
              <a:rPr lang="nl-NL" dirty="0"/>
              <a:t>De interviewer stelt minimaal 1 keer een schaalvraag.</a:t>
            </a:r>
            <a:endParaRPr lang="en-US" dirty="0"/>
          </a:p>
          <a:p>
            <a:pPr lvl="0">
              <a:lnSpc>
                <a:spcPct val="150000"/>
              </a:lnSpc>
            </a:pPr>
            <a:r>
              <a:rPr lang="nl-NL" dirty="0"/>
              <a:t>De interviewer vraagt door en vraagt naar details over de persoon zijn aandeel in de situatie.</a:t>
            </a:r>
            <a:endParaRPr lang="en-US" dirty="0"/>
          </a:p>
          <a:p>
            <a:pPr lvl="0">
              <a:lnSpc>
                <a:spcPct val="150000"/>
              </a:lnSpc>
            </a:pPr>
            <a:r>
              <a:rPr lang="nl-NL" dirty="0"/>
              <a:t>De interviewer achterhaalt met de persoon wat zijn krachten zijn in de situatie.</a:t>
            </a:r>
            <a:endParaRPr lang="en-US" dirty="0"/>
          </a:p>
          <a:p>
            <a:pPr>
              <a:lnSpc>
                <a:spcPct val="150000"/>
              </a:lnSpc>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1124407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err="1"/>
              <a:t>Lesgroepopdracht</a:t>
            </a:r>
            <a:r>
              <a:rPr lang="nl-NL" dirty="0"/>
              <a:t> </a:t>
            </a:r>
            <a:r>
              <a:rPr lang="nl-NL" dirty="0" smtClean="0"/>
              <a:t>(3) </a:t>
            </a:r>
            <a:endParaRPr lang="nl-NL" dirty="0"/>
          </a:p>
        </p:txBody>
      </p:sp>
      <p:sp>
        <p:nvSpPr>
          <p:cNvPr id="6" name="Content Placeholder 5"/>
          <p:cNvSpPr>
            <a:spLocks noGrp="1"/>
          </p:cNvSpPr>
          <p:nvPr>
            <p:ph idx="1"/>
          </p:nvPr>
        </p:nvSpPr>
        <p:spPr/>
        <p:txBody>
          <a:bodyPr/>
          <a:lstStyle/>
          <a:p>
            <a:pPr marL="0" lvl="0" indent="0">
              <a:buNone/>
            </a:pPr>
            <a:r>
              <a:rPr lang="nl-NL" dirty="0"/>
              <a:t>De observator stelt de interviewer na het gesprek vragen als:</a:t>
            </a:r>
          </a:p>
          <a:p>
            <a:pPr lvl="0">
              <a:lnSpc>
                <a:spcPct val="150000"/>
              </a:lnSpc>
            </a:pPr>
            <a:r>
              <a:rPr lang="nl-NL" dirty="0"/>
              <a:t>Kun je me vertellen wat een geslaagd moment van het interview was?</a:t>
            </a:r>
            <a:endParaRPr lang="en-US" dirty="0"/>
          </a:p>
          <a:p>
            <a:pPr lvl="0">
              <a:lnSpc>
                <a:spcPct val="150000"/>
              </a:lnSpc>
            </a:pPr>
            <a:r>
              <a:rPr lang="nl-NL" dirty="0"/>
              <a:t>Hoe heb je dat voor elkaar gekregen?</a:t>
            </a:r>
            <a:endParaRPr lang="en-US" dirty="0"/>
          </a:p>
          <a:p>
            <a:pPr lvl="0">
              <a:lnSpc>
                <a:spcPct val="150000"/>
              </a:lnSpc>
            </a:pPr>
            <a:r>
              <a:rPr lang="nl-NL" dirty="0"/>
              <a:t>Wat zou de geïnterviewde gemerkt hebben aan jou dat het je lukte?</a:t>
            </a:r>
            <a:endParaRPr lang="en-US" dirty="0"/>
          </a:p>
          <a:p>
            <a:pPr lvl="0">
              <a:lnSpc>
                <a:spcPct val="150000"/>
              </a:lnSpc>
            </a:pPr>
            <a:r>
              <a:rPr lang="nl-NL" dirty="0"/>
              <a:t>Wat heb je nog meer gedaan? En nog meer?</a:t>
            </a:r>
            <a:endParaRPr lang="en-US" dirty="0"/>
          </a:p>
          <a:p>
            <a:pPr lvl="0">
              <a:lnSpc>
                <a:spcPct val="150000"/>
              </a:lnSpc>
            </a:pPr>
            <a:r>
              <a:rPr lang="nl-NL" dirty="0"/>
              <a:t>Op een schaal van 1-10, waarbij 1 je slechtste interview ooit en 10 je beste ooit is, hoe waardeer je dit stuk werk waar je het nu over hebt?</a:t>
            </a:r>
            <a:endParaRPr lang="en-US" dirty="0"/>
          </a:p>
          <a:p>
            <a:pPr>
              <a:lnSpc>
                <a:spcPct val="150000"/>
              </a:lnSpc>
            </a:pPr>
            <a:r>
              <a:rPr lang="nl-NL" dirty="0"/>
              <a:t>Tot slot geeft de observator 2 complimenten aan de interviewer aan de hand van zijn observatiepunten.</a:t>
            </a:r>
            <a:endParaRPr lang="en-US" dirty="0"/>
          </a:p>
          <a:p>
            <a:pPr marL="0" indent="0">
              <a:buNone/>
            </a:pPr>
            <a:endParaRPr lang="en-US" dirty="0"/>
          </a:p>
          <a:p>
            <a:pPr marL="0" indent="0">
              <a:buNone/>
            </a:pPr>
            <a:r>
              <a:rPr lang="nl-NL" dirty="0"/>
              <a:t>Succes</a:t>
            </a:r>
            <a:r>
              <a:rPr lang="nl-NL" dirty="0" smtClean="0"/>
              <a:t>!</a:t>
            </a:r>
            <a:endParaRPr lang="en-US"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595262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1008200"/>
            <a:ext cx="10440000" cy="1340679"/>
          </a:xfrm>
        </p:spPr>
        <p:txBody>
          <a:bodyPr/>
          <a:lstStyle/>
          <a:p>
            <a:r>
              <a:rPr lang="nl-NL" dirty="0"/>
              <a:t>Praktische uitgangspunten voor </a:t>
            </a:r>
            <a:r>
              <a:rPr lang="nl-NL" dirty="0" smtClean="0"/>
              <a:t>bouwen </a:t>
            </a:r>
            <a:r>
              <a:rPr lang="nl-NL" dirty="0"/>
              <a:t>aan partnerschap</a:t>
            </a:r>
          </a:p>
        </p:txBody>
      </p:sp>
      <p:sp>
        <p:nvSpPr>
          <p:cNvPr id="6" name="Content Placeholder 5"/>
          <p:cNvSpPr>
            <a:spLocks noGrp="1"/>
          </p:cNvSpPr>
          <p:nvPr>
            <p:ph idx="1"/>
          </p:nvPr>
        </p:nvSpPr>
        <p:spPr>
          <a:xfrm>
            <a:off x="1106379" y="2420888"/>
            <a:ext cx="10440000" cy="3548106"/>
          </a:xfrm>
        </p:spPr>
        <p:txBody>
          <a:bodyPr/>
          <a:lstStyle/>
          <a:p>
            <a:pPr>
              <a:lnSpc>
                <a:spcPct val="150000"/>
              </a:lnSpc>
              <a:defRPr/>
            </a:pPr>
            <a:r>
              <a:rPr lang="nl-NL" dirty="0"/>
              <a:t>Respecteer de cliënt als iemand die het waard is om mee te werken</a:t>
            </a:r>
          </a:p>
          <a:p>
            <a:pPr>
              <a:lnSpc>
                <a:spcPct val="150000"/>
              </a:lnSpc>
              <a:defRPr/>
            </a:pPr>
            <a:r>
              <a:rPr lang="nl-NL" dirty="0"/>
              <a:t>Werk samen met de persoon, niet met het misbruik</a:t>
            </a:r>
          </a:p>
          <a:p>
            <a:pPr>
              <a:lnSpc>
                <a:spcPct val="150000"/>
              </a:lnSpc>
              <a:defRPr/>
            </a:pPr>
            <a:r>
              <a:rPr lang="nl-NL" dirty="0"/>
              <a:t>Besef dat samenwerken ook mogelijk is wanneer dwang vereist is</a:t>
            </a:r>
          </a:p>
          <a:p>
            <a:pPr>
              <a:lnSpc>
                <a:spcPct val="150000"/>
              </a:lnSpc>
              <a:defRPr/>
            </a:pPr>
            <a:r>
              <a:rPr lang="nl-NL" dirty="0"/>
              <a:t>Erken dat in elk gezin signalen van veiligheid aanwezig zijn</a:t>
            </a:r>
          </a:p>
          <a:p>
            <a:pPr>
              <a:lnSpc>
                <a:spcPct val="150000"/>
              </a:lnSpc>
              <a:defRPr/>
            </a:pPr>
            <a:r>
              <a:rPr lang="nl-NL" dirty="0"/>
              <a:t>Blijf veiligheid centraal stellen</a:t>
            </a:r>
          </a:p>
          <a:p>
            <a:pPr>
              <a:lnSpc>
                <a:spcPct val="150000"/>
              </a:lnSpc>
              <a:defRPr/>
            </a:pPr>
            <a:r>
              <a:rPr lang="nl-NL" dirty="0"/>
              <a:t>Ga na wat de cliënt wil</a:t>
            </a:r>
          </a:p>
          <a:p>
            <a:pPr>
              <a:lnSpc>
                <a:spcPct val="150000"/>
              </a:lnSpc>
              <a:defRPr/>
            </a:pPr>
            <a:r>
              <a:rPr lang="nl-NL" dirty="0"/>
              <a:t>Zoek altijd naar details</a:t>
            </a:r>
          </a:p>
          <a:p>
            <a:pPr>
              <a:lnSpc>
                <a:spcPct val="150000"/>
              </a:lnSpc>
              <a:defRPr/>
            </a:pPr>
            <a:r>
              <a:rPr lang="nl-NL" dirty="0"/>
              <a:t>Concentreer je op het tot stand brengen van kleine veranderingen</a:t>
            </a:r>
          </a:p>
          <a:p>
            <a:pPr>
              <a:lnSpc>
                <a:spcPct val="150000"/>
              </a:lnSpc>
              <a:defRPr/>
            </a:pPr>
            <a:r>
              <a:rPr lang="nl-NL" dirty="0"/>
              <a:t>Betrek het netwerk (</a:t>
            </a:r>
            <a:r>
              <a:rPr lang="nl-NL" dirty="0" err="1"/>
              <a:t>genogram</a:t>
            </a:r>
            <a:r>
              <a:rPr lang="nl-NL" dirty="0"/>
              <a:t> is een instrument)</a:t>
            </a:r>
          </a:p>
          <a:p>
            <a:pPr>
              <a:lnSpc>
                <a:spcPct val="150000"/>
              </a:lnSpc>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pic>
        <p:nvPicPr>
          <p:cNvPr id="9" name="Picture 4" descr="http://www.constellations-at-work.nl/genogram%20mia.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0215" y="3243230"/>
            <a:ext cx="3915889" cy="176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3450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altLang="en-US" dirty="0"/>
              <a:t>Concreet zorgen formuleren</a:t>
            </a:r>
            <a:endParaRPr lang="nl-NL" dirty="0"/>
          </a:p>
        </p:txBody>
      </p:sp>
      <p:sp>
        <p:nvSpPr>
          <p:cNvPr id="6" name="Content Placeholder 5"/>
          <p:cNvSpPr>
            <a:spLocks noGrp="1"/>
          </p:cNvSpPr>
          <p:nvPr>
            <p:ph idx="1"/>
          </p:nvPr>
        </p:nvSpPr>
        <p:spPr/>
        <p:txBody>
          <a:bodyPr/>
          <a:lstStyle/>
          <a:p>
            <a:pPr>
              <a:lnSpc>
                <a:spcPct val="150000"/>
              </a:lnSpc>
            </a:pPr>
            <a:r>
              <a:rPr lang="nl-NL" altLang="en-US" dirty="0"/>
              <a:t>Noem </a:t>
            </a:r>
            <a:r>
              <a:rPr lang="nl-NL" altLang="en-US" dirty="0">
                <a:solidFill>
                  <a:schemeClr val="accent1">
                    <a:lumMod val="75000"/>
                  </a:schemeClr>
                </a:solidFill>
              </a:rPr>
              <a:t>WIE </a:t>
            </a:r>
            <a:r>
              <a:rPr lang="nl-NL" altLang="en-US" dirty="0"/>
              <a:t>er zorgen heeft</a:t>
            </a:r>
          </a:p>
          <a:p>
            <a:pPr>
              <a:lnSpc>
                <a:spcPct val="150000"/>
              </a:lnSpc>
            </a:pPr>
            <a:r>
              <a:rPr lang="nl-NL" altLang="en-US" dirty="0"/>
              <a:t>Noem </a:t>
            </a:r>
            <a:r>
              <a:rPr lang="nl-NL" altLang="en-US" dirty="0">
                <a:solidFill>
                  <a:schemeClr val="accent1">
                    <a:lumMod val="75000"/>
                  </a:schemeClr>
                </a:solidFill>
              </a:rPr>
              <a:t>WAT </a:t>
            </a:r>
            <a:r>
              <a:rPr lang="nl-NL" altLang="en-US" dirty="0"/>
              <a:t>de zorgen zijn</a:t>
            </a:r>
          </a:p>
          <a:p>
            <a:pPr>
              <a:lnSpc>
                <a:spcPct val="150000"/>
              </a:lnSpc>
            </a:pPr>
            <a:r>
              <a:rPr lang="nl-NL" altLang="en-US" dirty="0"/>
              <a:t>Noem wat het </a:t>
            </a:r>
            <a:r>
              <a:rPr lang="nl-NL" altLang="en-US" dirty="0">
                <a:solidFill>
                  <a:schemeClr val="accent1">
                    <a:lumMod val="75000"/>
                  </a:schemeClr>
                </a:solidFill>
              </a:rPr>
              <a:t>EFFECT </a:t>
            </a:r>
            <a:r>
              <a:rPr lang="nl-NL" altLang="en-US" dirty="0"/>
              <a:t>is op de veiligheid van de kinderen</a:t>
            </a:r>
          </a:p>
          <a:p>
            <a:pPr>
              <a:buNone/>
            </a:pPr>
            <a:endParaRPr lang="nl-NL" altLang="en-US" dirty="0"/>
          </a:p>
          <a:p>
            <a:pPr marL="0" indent="20638">
              <a:buNone/>
            </a:pPr>
            <a:r>
              <a:rPr lang="nl-NL" altLang="en-US" dirty="0">
                <a:solidFill>
                  <a:schemeClr val="accent1">
                    <a:lumMod val="75000"/>
                  </a:schemeClr>
                </a:solidFill>
              </a:rPr>
              <a:t>Bureau Jeugdzorg </a:t>
            </a:r>
            <a:r>
              <a:rPr lang="nl-NL" altLang="en-US" dirty="0"/>
              <a:t>is bezorgd omdat vader (Ben) en moeder (</a:t>
            </a:r>
            <a:r>
              <a:rPr lang="nl-NL" altLang="en-US" dirty="0" err="1"/>
              <a:t>Macy</a:t>
            </a:r>
            <a:r>
              <a:rPr lang="nl-NL" altLang="en-US" dirty="0"/>
              <a:t>) </a:t>
            </a:r>
            <a:r>
              <a:rPr lang="nl-NL" altLang="en-US" dirty="0">
                <a:solidFill>
                  <a:schemeClr val="accent1">
                    <a:lumMod val="75000"/>
                  </a:schemeClr>
                </a:solidFill>
              </a:rPr>
              <a:t>schreeuwen en dreigen </a:t>
            </a:r>
            <a:r>
              <a:rPr lang="nl-NL" altLang="en-US" dirty="0"/>
              <a:t>waar Summer bij is. Dit maakt Summer </a:t>
            </a:r>
            <a:r>
              <a:rPr lang="nl-NL" altLang="en-US" dirty="0">
                <a:solidFill>
                  <a:schemeClr val="accent1">
                    <a:lumMod val="75000"/>
                  </a:schemeClr>
                </a:solidFill>
              </a:rPr>
              <a:t>bang</a:t>
            </a:r>
            <a:r>
              <a:rPr lang="nl-NL" altLang="en-US" dirty="0"/>
              <a:t>. (Summer durft niet meer te slapen en is moe op school.)</a:t>
            </a:r>
          </a:p>
          <a:p>
            <a:pPr>
              <a:lnSpc>
                <a:spcPct val="150000"/>
              </a:lnSpc>
            </a:pPr>
            <a:endParaRPr lang="nl-NL" dirty="0"/>
          </a:p>
        </p:txBody>
      </p:sp>
      <p:sp>
        <p:nvSpPr>
          <p:cNvPr id="7" name="Text Placeholder 6"/>
          <p:cNvSpPr>
            <a:spLocks noGrp="1"/>
          </p:cNvSpPr>
          <p:nvPr>
            <p:ph type="body" sz="quarter" idx="13"/>
          </p:nvPr>
        </p:nvSpPr>
        <p:spPr>
          <a:xfrm>
            <a:off x="317309" y="188640"/>
            <a:ext cx="5058611" cy="359138"/>
          </a:xfrm>
        </p:spPr>
        <p:txBody>
          <a:bodyPr/>
          <a:lstStyle/>
          <a:p>
            <a:r>
              <a:rPr lang="nl-NL" dirty="0"/>
              <a:t>Hoofdstuk 9 Veiligheid in een gezinssysteem</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4003450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33</TotalTime>
  <Words>999</Words>
  <Application>Microsoft Office PowerPoint</Application>
  <PresentationFormat>Breedbeeld</PresentationFormat>
  <Paragraphs>128</Paragraphs>
  <Slides>13</Slides>
  <Notes>13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Wingdings 2</vt:lpstr>
      <vt:lpstr>Presentatie Boom v1.3 (2)</vt:lpstr>
      <vt:lpstr>Integraal sociaal werk</vt:lpstr>
      <vt:lpstr>Doelgroep</vt:lpstr>
      <vt:lpstr>Doel</vt:lpstr>
      <vt:lpstr>Basismethodiek oplossingsgericht werken</vt:lpstr>
      <vt:lpstr>Lesgroepopdracht (1) </vt:lpstr>
      <vt:lpstr>Lesgroepopdracht (2) </vt:lpstr>
      <vt:lpstr>Lesgroepopdracht (3) </vt:lpstr>
      <vt:lpstr>Praktische uitgangspunten voor bouwen aan partnerschap</vt:lpstr>
      <vt:lpstr>Concreet zorgen formuleren</vt:lpstr>
      <vt:lpstr>Begin met het verhaal van de ouders</vt:lpstr>
      <vt:lpstr>Words and pictures</vt:lpstr>
      <vt:lpstr>Effect</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11</cp:revision>
  <dcterms:created xsi:type="dcterms:W3CDTF">2015-12-07T07:56:03Z</dcterms:created>
  <dcterms:modified xsi:type="dcterms:W3CDTF">2016-08-22T10:04:39Z</dcterms:modified>
</cp:coreProperties>
</file>